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463" r:id="rId2"/>
    <p:sldId id="480" r:id="rId3"/>
    <p:sldId id="481" r:id="rId4"/>
    <p:sldId id="482" r:id="rId5"/>
    <p:sldId id="410" r:id="rId6"/>
    <p:sldId id="372" r:id="rId7"/>
    <p:sldId id="425" r:id="rId8"/>
    <p:sldId id="479" r:id="rId9"/>
    <p:sldId id="428" r:id="rId10"/>
    <p:sldId id="466" r:id="rId11"/>
    <p:sldId id="475" r:id="rId12"/>
    <p:sldId id="430" r:id="rId13"/>
    <p:sldId id="429" r:id="rId14"/>
    <p:sldId id="431" r:id="rId15"/>
    <p:sldId id="456" r:id="rId16"/>
    <p:sldId id="470" r:id="rId17"/>
    <p:sldId id="471" r:id="rId18"/>
    <p:sldId id="472" r:id="rId19"/>
    <p:sldId id="449" r:id="rId20"/>
    <p:sldId id="467" r:id="rId21"/>
    <p:sldId id="469" r:id="rId22"/>
    <p:sldId id="452" r:id="rId23"/>
    <p:sldId id="468" r:id="rId24"/>
    <p:sldId id="331" r:id="rId25"/>
    <p:sldId id="403" r:id="rId26"/>
    <p:sldId id="476" r:id="rId27"/>
    <p:sldId id="409" r:id="rId28"/>
    <p:sldId id="370" r:id="rId29"/>
    <p:sldId id="385" r:id="rId30"/>
    <p:sldId id="388" r:id="rId31"/>
    <p:sldId id="389" r:id="rId32"/>
    <p:sldId id="390" r:id="rId33"/>
    <p:sldId id="399" r:id="rId34"/>
    <p:sldId id="402" r:id="rId35"/>
    <p:sldId id="263" r:id="rId36"/>
    <p:sldId id="391" r:id="rId37"/>
    <p:sldId id="396" r:id="rId38"/>
    <p:sldId id="397" r:id="rId39"/>
    <p:sldId id="398" r:id="rId40"/>
    <p:sldId id="441" r:id="rId41"/>
    <p:sldId id="363" r:id="rId42"/>
    <p:sldId id="443" r:id="rId43"/>
    <p:sldId id="364" r:id="rId44"/>
    <p:sldId id="442" r:id="rId45"/>
    <p:sldId id="477" r:id="rId46"/>
    <p:sldId id="401" r:id="rId47"/>
    <p:sldId id="293" r:id="rId48"/>
    <p:sldId id="416" r:id="rId49"/>
    <p:sldId id="417" r:id="rId50"/>
    <p:sldId id="418" r:id="rId51"/>
    <p:sldId id="419" r:id="rId52"/>
    <p:sldId id="420" r:id="rId53"/>
    <p:sldId id="421" r:id="rId54"/>
    <p:sldId id="422" r:id="rId55"/>
    <p:sldId id="474" r:id="rId56"/>
    <p:sldId id="289" r:id="rId57"/>
    <p:sldId id="406" r:id="rId58"/>
    <p:sldId id="473" r:id="rId59"/>
    <p:sldId id="411" r:id="rId60"/>
    <p:sldId id="413" r:id="rId61"/>
    <p:sldId id="478" r:id="rId62"/>
    <p:sldId id="423" r:id="rId63"/>
    <p:sldId id="446" r:id="rId64"/>
    <p:sldId id="350" r:id="rId65"/>
    <p:sldId id="461" r:id="rId66"/>
    <p:sldId id="462" r:id="rId67"/>
    <p:sldId id="414" r:id="rId68"/>
    <p:sldId id="483" r:id="rId69"/>
    <p:sldId id="484" r:id="rId70"/>
    <p:sldId id="485" r:id="rId71"/>
    <p:sldId id="486" r:id="rId72"/>
    <p:sldId id="487" r:id="rId73"/>
    <p:sldId id="488" r:id="rId74"/>
    <p:sldId id="489"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9" autoAdjust="0"/>
    <p:restoredTop sz="81225" autoAdjust="0"/>
  </p:normalViewPr>
  <p:slideViewPr>
    <p:cSldViewPr snapToGrid="0" snapToObjects="1">
      <p:cViewPr varScale="1">
        <p:scale>
          <a:sx n="105" d="100"/>
          <a:sy n="105" d="100"/>
        </p:scale>
        <p:origin x="2504" y="192"/>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74" d="100"/>
          <a:sy n="174" d="100"/>
        </p:scale>
        <p:origin x="-641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A6D8BE-FC33-2D46-BE78-FABF4A577B81}" type="datetimeFigureOut">
              <a:rPr lang="en-US" smtClean="0"/>
              <a:t>11/15/19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622DC8-1AF2-E440-A04E-CE97FC3A9041}" type="slidenum">
              <a:rPr lang="en-US" smtClean="0"/>
              <a:t>‹#›</a:t>
            </a:fld>
            <a:endParaRPr lang="en-US"/>
          </a:p>
        </p:txBody>
      </p:sp>
    </p:spTree>
    <p:extLst>
      <p:ext uri="{BB962C8B-B14F-4D97-AF65-F5344CB8AC3E}">
        <p14:creationId xmlns:p14="http://schemas.microsoft.com/office/powerpoint/2010/main" val="15865344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ncbi.nlm.nih.gov/pmc/articles/PMC4239133/%23R22"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Y</a:t>
            </a:r>
            <a:r>
              <a:rPr lang="en-US" baseline="-25000" dirty="0"/>
              <a:t>OBS</a:t>
            </a:r>
            <a:r>
              <a:rPr lang="en-US" dirty="0"/>
              <a:t> = Y</a:t>
            </a:r>
            <a:r>
              <a:rPr lang="en-US" baseline="-25000" dirty="0"/>
              <a:t>0</a:t>
            </a:r>
            <a:r>
              <a:rPr lang="en-US" dirty="0"/>
              <a:t>+(Y</a:t>
            </a:r>
            <a:r>
              <a:rPr lang="en-US" baseline="-25000" dirty="0"/>
              <a:t>1</a:t>
            </a:r>
            <a:r>
              <a:rPr lang="en-US" dirty="0"/>
              <a:t> – Y</a:t>
            </a:r>
            <a:r>
              <a:rPr lang="en-US" baseline="-25000" dirty="0"/>
              <a:t>0</a:t>
            </a:r>
            <a:r>
              <a:rPr lang="en-US" dirty="0"/>
              <a:t>)T</a:t>
            </a:r>
            <a:r>
              <a:rPr lang="en-US" baseline="0" dirty="0"/>
              <a:t> </a:t>
            </a:r>
            <a:r>
              <a:rPr lang="en-US" dirty="0"/>
              <a:t>within strata of X where,</a:t>
            </a:r>
          </a:p>
          <a:p>
            <a:r>
              <a:rPr lang="en-US" dirty="0"/>
              <a:t> </a:t>
            </a:r>
            <a:r>
              <a:rPr lang="en-US" dirty="0" err="1"/>
              <a:t>i</a:t>
            </a:r>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a:t>
            </a:fld>
            <a:endParaRPr lang="en-US"/>
          </a:p>
        </p:txBody>
      </p:sp>
    </p:spTree>
    <p:extLst>
      <p:ext uri="{BB962C8B-B14F-4D97-AF65-F5344CB8AC3E}">
        <p14:creationId xmlns:p14="http://schemas.microsoft.com/office/powerpoint/2010/main" val="2971819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Cause of differential expression?</a:t>
            </a:r>
          </a:p>
          <a:p>
            <a:r>
              <a:rPr lang="en-US" sz="1200" dirty="0"/>
              <a:t>Total treatment effect.</a:t>
            </a:r>
          </a:p>
          <a:p>
            <a:r>
              <a:rPr lang="en-US" sz="1200" dirty="0"/>
              <a:t>This is the “black-box” realm of classical RCTs.</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12</a:t>
            </a:fld>
            <a:endParaRPr lang="en-US"/>
          </a:p>
        </p:txBody>
      </p:sp>
    </p:spTree>
    <p:extLst>
      <p:ext uri="{BB962C8B-B14F-4D97-AF65-F5344CB8AC3E}">
        <p14:creationId xmlns:p14="http://schemas.microsoft.com/office/powerpoint/2010/main" val="60292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Two ways to refine causal description</a:t>
            </a:r>
          </a:p>
          <a:p>
            <a:r>
              <a:rPr lang="en-US" sz="1200" dirty="0"/>
              <a:t>Split a node/variable</a:t>
            </a:r>
          </a:p>
          <a:p>
            <a:r>
              <a:rPr lang="en-US" sz="1200" dirty="0"/>
              <a:t>Split an edge:</a:t>
            </a:r>
            <a:r>
              <a:rPr lang="en-US" sz="1200" baseline="0" dirty="0"/>
              <a:t> causal </a:t>
            </a:r>
            <a:r>
              <a:rPr lang="en-US" sz="1200" baseline="0" dirty="0" err="1"/>
              <a:t>vs</a:t>
            </a:r>
            <a:r>
              <a:rPr lang="en-US" sz="1200" baseline="0" dirty="0"/>
              <a:t> s</a:t>
            </a:r>
            <a:r>
              <a:rPr lang="en-US" sz="1200" dirty="0"/>
              <a:t>tatistical mediation. </a:t>
            </a:r>
          </a:p>
          <a:p>
            <a:r>
              <a:rPr lang="en-US" sz="1200" dirty="0"/>
              <a:t>Environmental/Brain/Cognitive/Molecular mediators</a:t>
            </a:r>
            <a:r>
              <a:rPr lang="en-US" sz="1200" baseline="0" dirty="0"/>
              <a:t> </a:t>
            </a:r>
            <a:r>
              <a:rPr lang="en-US" sz="1200" dirty="0"/>
              <a:t>(KEGG DAGs)/molecular transcription factors (TELIS)</a:t>
            </a:r>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13</a:t>
            </a:fld>
            <a:endParaRPr lang="en-US"/>
          </a:p>
        </p:txBody>
      </p:sp>
    </p:spTree>
    <p:extLst>
      <p:ext uri="{BB962C8B-B14F-4D97-AF65-F5344CB8AC3E}">
        <p14:creationId xmlns:p14="http://schemas.microsoft.com/office/powerpoint/2010/main" val="865599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P(G|H)</a:t>
            </a:r>
          </a:p>
        </p:txBody>
      </p:sp>
      <p:sp>
        <p:nvSpPr>
          <p:cNvPr id="4" name="Slide Number Placeholder 3"/>
          <p:cNvSpPr>
            <a:spLocks noGrp="1"/>
          </p:cNvSpPr>
          <p:nvPr>
            <p:ph type="sldNum" sz="quarter" idx="10"/>
          </p:nvPr>
        </p:nvSpPr>
        <p:spPr/>
        <p:txBody>
          <a:bodyPr/>
          <a:lstStyle/>
          <a:p>
            <a:fld id="{B1622DC8-1AF2-E440-A04E-CE97FC3A9041}" type="slidenum">
              <a:rPr lang="en-US" smtClean="0"/>
              <a:t>20</a:t>
            </a:fld>
            <a:endParaRPr lang="en-US"/>
          </a:p>
        </p:txBody>
      </p:sp>
    </p:spTree>
    <p:extLst>
      <p:ext uri="{BB962C8B-B14F-4D97-AF65-F5344CB8AC3E}">
        <p14:creationId xmlns:p14="http://schemas.microsoft.com/office/powerpoint/2010/main" val="97313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P(T|</a:t>
            </a:r>
            <a:r>
              <a:rPr lang="en-US" baseline="0" dirty="0"/>
              <a:t>G) </a:t>
            </a:r>
            <a:r>
              <a:rPr lang="en-US" dirty="0"/>
              <a:t>Global test.</a:t>
            </a:r>
          </a:p>
        </p:txBody>
      </p:sp>
      <p:sp>
        <p:nvSpPr>
          <p:cNvPr id="4" name="Slide Number Placeholder 3"/>
          <p:cNvSpPr>
            <a:spLocks noGrp="1"/>
          </p:cNvSpPr>
          <p:nvPr>
            <p:ph type="sldNum" sz="quarter" idx="10"/>
          </p:nvPr>
        </p:nvSpPr>
        <p:spPr/>
        <p:txBody>
          <a:bodyPr/>
          <a:lstStyle/>
          <a:p>
            <a:fld id="{B1622DC8-1AF2-E440-A04E-CE97FC3A9041}" type="slidenum">
              <a:rPr lang="en-US" smtClean="0"/>
              <a:t>21</a:t>
            </a:fld>
            <a:endParaRPr lang="en-US"/>
          </a:p>
        </p:txBody>
      </p:sp>
    </p:spTree>
    <p:extLst>
      <p:ext uri="{BB962C8B-B14F-4D97-AF65-F5344CB8AC3E}">
        <p14:creationId xmlns:p14="http://schemas.microsoft.com/office/powerpoint/2010/main" val="1564712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Technicalities: global test</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22</a:t>
            </a:fld>
            <a:endParaRPr lang="en-US"/>
          </a:p>
        </p:txBody>
      </p:sp>
    </p:spTree>
    <p:extLst>
      <p:ext uri="{BB962C8B-B14F-4D97-AF65-F5344CB8AC3E}">
        <p14:creationId xmlns:p14="http://schemas.microsoft.com/office/powerpoint/2010/main" val="351648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precision</a:t>
            </a:r>
            <a:r>
              <a:rPr lang="en-US" baseline="0" dirty="0"/>
              <a:t> on P(H|G)</a:t>
            </a:r>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23</a:t>
            </a:fld>
            <a:endParaRPr lang="en-US"/>
          </a:p>
        </p:txBody>
      </p:sp>
    </p:spTree>
    <p:extLst>
      <p:ext uri="{BB962C8B-B14F-4D97-AF65-F5344CB8AC3E}">
        <p14:creationId xmlns:p14="http://schemas.microsoft.com/office/powerpoint/2010/main" val="1248910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 social, Y biological.</a:t>
            </a:r>
          </a:p>
          <a:p>
            <a:r>
              <a:rPr lang="en-US" sz="1200" dirty="0"/>
              <a:t>“Correlation doesn’t imply causation.” </a:t>
            </a:r>
          </a:p>
          <a:p>
            <a:r>
              <a:rPr lang="en-US" sz="1200" dirty="0"/>
              <a:t>Probability is fundamentally limited, symmetric: can’t express whether T is </a:t>
            </a:r>
            <a:r>
              <a:rPr lang="en-US" sz="1200" b="1" dirty="0"/>
              <a:t>set </a:t>
            </a:r>
            <a:r>
              <a:rPr lang="en-US" sz="1200" dirty="0"/>
              <a:t>or </a:t>
            </a:r>
            <a:r>
              <a:rPr lang="en-US" sz="1200" b="1" dirty="0"/>
              <a:t>observed</a:t>
            </a:r>
            <a:r>
              <a:rPr lang="en-US" sz="1200" dirty="0"/>
              <a:t>. </a:t>
            </a:r>
          </a:p>
        </p:txBody>
      </p:sp>
      <p:sp>
        <p:nvSpPr>
          <p:cNvPr id="4" name="Slide Number Placeholder 3"/>
          <p:cNvSpPr>
            <a:spLocks noGrp="1"/>
          </p:cNvSpPr>
          <p:nvPr>
            <p:ph type="sldNum" sz="quarter" idx="10"/>
          </p:nvPr>
        </p:nvSpPr>
        <p:spPr/>
        <p:txBody>
          <a:bodyPr/>
          <a:lstStyle/>
          <a:p>
            <a:fld id="{B1622DC8-1AF2-E440-A04E-CE97FC3A9041}" type="slidenum">
              <a:rPr lang="en-US" smtClean="0"/>
              <a:t>24</a:t>
            </a:fld>
            <a:endParaRPr lang="en-US"/>
          </a:p>
        </p:txBody>
      </p:sp>
    </p:spTree>
    <p:extLst>
      <p:ext uri="{BB962C8B-B14F-4D97-AF65-F5344CB8AC3E}">
        <p14:creationId xmlns:p14="http://schemas.microsoft.com/office/powerpoint/2010/main" val="1168652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Dogma of causal inference.</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25</a:t>
            </a:fld>
            <a:endParaRPr lang="en-US"/>
          </a:p>
        </p:txBody>
      </p:sp>
    </p:spTree>
    <p:extLst>
      <p:ext uri="{BB962C8B-B14F-4D97-AF65-F5344CB8AC3E}">
        <p14:creationId xmlns:p14="http://schemas.microsoft.com/office/powerpoint/2010/main" val="3661709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Dogma of causal inference.</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26</a:t>
            </a:fld>
            <a:endParaRPr lang="en-US"/>
          </a:p>
        </p:txBody>
      </p:sp>
    </p:spTree>
    <p:extLst>
      <p:ext uri="{BB962C8B-B14F-4D97-AF65-F5344CB8AC3E}">
        <p14:creationId xmlns:p14="http://schemas.microsoft.com/office/powerpoint/2010/main" val="3661709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functional/deterministic definition of natural assignment SEM.</a:t>
            </a:r>
            <a:r>
              <a:rPr lang="en-US" sz="1200" baseline="0" dirty="0"/>
              <a:t> </a:t>
            </a:r>
            <a:endParaRPr lang="en-US" sz="1200" dirty="0"/>
          </a:p>
          <a:p>
            <a:r>
              <a:rPr lang="en-US" sz="1200" dirty="0"/>
              <a:t>Exclusion restrictions: strong causal assumptions pruned.</a:t>
            </a:r>
          </a:p>
          <a:p>
            <a:r>
              <a:rPr lang="en-US" sz="1200" dirty="0"/>
              <a:t>Exogenous action = structural changes (of exclusion restrictions) relative to natural assignment.</a:t>
            </a:r>
          </a:p>
          <a:p>
            <a:r>
              <a:rPr lang="en-US" sz="1200" dirty="0"/>
              <a:t>Post-intervention structural asymmetry.</a:t>
            </a:r>
          </a:p>
          <a:p>
            <a:r>
              <a:rPr lang="en-US" sz="1200" dirty="0"/>
              <a:t>Structure induces in/dependence, by transforming exogenous variables.</a:t>
            </a:r>
          </a:p>
          <a:p>
            <a:r>
              <a:rPr lang="en-US" sz="1200" dirty="0"/>
              <a:t>Very general, abstracts over hidden mediators (coarseness, could split causal paths ad infinitum), moderation of included variables, node domain (discrete/continuous/both). </a:t>
            </a:r>
          </a:p>
          <a:p>
            <a:endParaRPr lang="en-US" dirty="0"/>
          </a:p>
          <a:p>
            <a:r>
              <a:rPr lang="en-US" dirty="0"/>
              <a:t>Algorithm for DAG construction and application (backdoor).</a:t>
            </a:r>
          </a:p>
          <a:p>
            <a:r>
              <a:rPr lang="en-US" dirty="0"/>
              <a:t>Complete no false exclusions, no false node/edge exclusion of any common cause (check all pairs).</a:t>
            </a:r>
          </a:p>
          <a:p>
            <a:r>
              <a:rPr lang="en-US" dirty="0"/>
              <a:t>No </a:t>
            </a:r>
            <a:r>
              <a:rPr lang="en-US" dirty="0" err="1"/>
              <a:t>unbocked</a:t>
            </a:r>
            <a:r>
              <a:rPr lang="en-US" dirty="0"/>
              <a:t> backdoor.</a:t>
            </a:r>
          </a:p>
        </p:txBody>
      </p:sp>
      <p:sp>
        <p:nvSpPr>
          <p:cNvPr id="4" name="Slide Number Placeholder 3"/>
          <p:cNvSpPr>
            <a:spLocks noGrp="1"/>
          </p:cNvSpPr>
          <p:nvPr>
            <p:ph type="sldNum" sz="quarter" idx="10"/>
          </p:nvPr>
        </p:nvSpPr>
        <p:spPr/>
        <p:txBody>
          <a:bodyPr/>
          <a:lstStyle/>
          <a:p>
            <a:fld id="{B1622DC8-1AF2-E440-A04E-CE97FC3A9041}" type="slidenum">
              <a:rPr lang="en-US" smtClean="0"/>
              <a:t>27</a:t>
            </a:fld>
            <a:endParaRPr lang="en-US"/>
          </a:p>
        </p:txBody>
      </p:sp>
    </p:spTree>
    <p:extLst>
      <p:ext uri="{BB962C8B-B14F-4D97-AF65-F5344CB8AC3E}">
        <p14:creationId xmlns:p14="http://schemas.microsoft.com/office/powerpoint/2010/main" val="1630576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i="1" dirty="0">
                <a:solidFill>
                  <a:prstClr val="black"/>
                </a:solidFill>
              </a:rPr>
              <a:t>signal/noise </a:t>
            </a:r>
          </a:p>
          <a:p>
            <a:endParaRPr lang="en-US" sz="1200" i="1" dirty="0"/>
          </a:p>
          <a:p>
            <a:r>
              <a:rPr lang="en-US" sz="1200" i="1" dirty="0"/>
              <a:t>n</a:t>
            </a:r>
            <a:r>
              <a:rPr lang="en-US" sz="1200" dirty="0"/>
              <a:t> = noise, or residual variation between units outcome, unexplained by treatment (in a structural generative model, variation in this dimension comes from exogenous </a:t>
            </a:r>
            <a:r>
              <a:rPr lang="en-US" sz="1200" dirty="0" err="1"/>
              <a:t>U</a:t>
            </a:r>
            <a:r>
              <a:rPr lang="en-US" sz="1200" baseline="-25000" dirty="0" err="1"/>
              <a:t>y</a:t>
            </a:r>
            <a:r>
              <a:rPr lang="en-US" sz="1200" dirty="0"/>
              <a:t>).</a:t>
            </a:r>
          </a:p>
          <a:p>
            <a:r>
              <a:rPr lang="en-US" sz="1200" i="1" dirty="0"/>
              <a:t>s</a:t>
            </a:r>
            <a:r>
              <a:rPr lang="en-US" sz="1200" dirty="0"/>
              <a:t> = causal effect of treatment. </a:t>
            </a:r>
          </a:p>
          <a:p>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Pretreatment variables block backdoor (bias) and front door (variance).</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a:t>
            </a:fld>
            <a:endParaRPr lang="en-US"/>
          </a:p>
        </p:txBody>
      </p:sp>
    </p:spTree>
    <p:extLst>
      <p:ext uri="{BB962C8B-B14F-4D97-AF65-F5344CB8AC3E}">
        <p14:creationId xmlns:p14="http://schemas.microsoft.com/office/powerpoint/2010/main" val="4039013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28</a:t>
            </a:fld>
            <a:endParaRPr lang="en-US"/>
          </a:p>
        </p:txBody>
      </p:sp>
    </p:spTree>
    <p:extLst>
      <p:ext uri="{BB962C8B-B14F-4D97-AF65-F5344CB8AC3E}">
        <p14:creationId xmlns:p14="http://schemas.microsoft.com/office/powerpoint/2010/main" val="1567752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Continuous</a:t>
            </a:r>
            <a:r>
              <a:rPr lang="en-US" sz="1200" baseline="0" dirty="0"/>
              <a:t> </a:t>
            </a:r>
            <a:r>
              <a:rPr lang="en-US" sz="1200" dirty="0"/>
              <a:t>outcome variable was on the y-axis.</a:t>
            </a:r>
          </a:p>
          <a:p>
            <a:r>
              <a:rPr lang="en-US" sz="1200" dirty="0"/>
              <a:t>Binary treatment variable for each unit as a horizontal/vertical bar. </a:t>
            </a:r>
          </a:p>
          <a:p>
            <a:endParaRPr lang="en-US" sz="1200" dirty="0"/>
          </a:p>
          <a:p>
            <a:pPr marL="171450" indent="-171450">
              <a:buFontTx/>
              <a:buChar char="-"/>
            </a:pPr>
            <a:r>
              <a:rPr lang="en-US" sz="1200" dirty="0"/>
              <a:t>each subject could have received the other treatment (no ovary removal for men).</a:t>
            </a:r>
          </a:p>
          <a:p>
            <a:pPr marL="171450" indent="-171450">
              <a:buFontTx/>
              <a:buChar char="-"/>
            </a:pPr>
            <a:r>
              <a:rPr lang="en-US" sz="1200" i="1" dirty="0"/>
              <a:t>ceteris </a:t>
            </a:r>
            <a:r>
              <a:rPr lang="en-US" sz="1200" i="1" dirty="0" err="1"/>
              <a:t>parabis</a:t>
            </a:r>
            <a:r>
              <a:rPr lang="en-US" sz="1200" dirty="0"/>
              <a:t>, i.e. at the level of each individual "unit" subjected to intervention.</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Potential outcomes can be viewed as a short hand notation for general structural equations (not necessarily linear or parametric). For example, take the following trivial, linear parametric structural equation model: we can abbreviate the structural causal equations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(Xi=1)=</a:t>
            </a:r>
            <a:r>
              <a:rPr lang="en-US" sz="1200" i="1" kern="1200" dirty="0" err="1">
                <a:solidFill>
                  <a:schemeClr val="tx1"/>
                </a:solidFill>
                <a:effectLst/>
                <a:latin typeface="+mn-lt"/>
                <a:ea typeface="+mn-ea"/>
                <a:cs typeface="+mn-cs"/>
              </a:rPr>
              <a:t>d+c+ei</a:t>
            </a:r>
            <a:r>
              <a:rPr lang="en-US" sz="1200" kern="1200" dirty="0">
                <a:solidFill>
                  <a:schemeClr val="tx1"/>
                </a:solidFill>
                <a:effectLst/>
                <a:latin typeface="+mn-lt"/>
                <a:ea typeface="+mn-ea"/>
                <a:cs typeface="+mn-cs"/>
              </a:rPr>
              <a:t>, and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(Xi=0)=</a:t>
            </a:r>
            <a:r>
              <a:rPr lang="en-US" sz="1200" i="1" kern="1200" dirty="0" err="1">
                <a:solidFill>
                  <a:schemeClr val="tx1"/>
                </a:solidFill>
                <a:effectLst/>
                <a:latin typeface="+mn-lt"/>
                <a:ea typeface="+mn-ea"/>
                <a:cs typeface="+mn-cs"/>
              </a:rPr>
              <a:t>d+ei</a:t>
            </a:r>
            <a:r>
              <a:rPr lang="en-US" sz="1200" kern="1200" dirty="0">
                <a:solidFill>
                  <a:schemeClr val="tx1"/>
                </a:solidFill>
                <a:effectLst/>
                <a:latin typeface="+mn-lt"/>
                <a:ea typeface="+mn-ea"/>
                <a:cs typeface="+mn-cs"/>
              </a:rPr>
              <a:t> as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and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respectively. Note that only one potential outcome can be observed, the other is counterfactual. Causal inference, i.e. on </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CTRAi</a:t>
            </a:r>
            <a:r>
              <a:rPr lang="en-US" sz="1200" i="1" kern="12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thus requires identifying conditions which justify imputing the missing counterfactual. See (Pearl 2014) to explicitly compare the structural formulation of mediation side by side with the potential outcome formulation.</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29</a:t>
            </a:fld>
            <a:endParaRPr lang="en-US"/>
          </a:p>
        </p:txBody>
      </p:sp>
    </p:spTree>
    <p:extLst>
      <p:ext uri="{BB962C8B-B14F-4D97-AF65-F5344CB8AC3E}">
        <p14:creationId xmlns:p14="http://schemas.microsoft.com/office/powerpoint/2010/main" val="4167578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Causation =</a:t>
            </a:r>
            <a:r>
              <a:rPr lang="en-US" sz="1200" baseline="0" dirty="0"/>
              <a:t> </a:t>
            </a:r>
            <a:r>
              <a:rPr lang="en-US" sz="1200" dirty="0" err="1"/>
              <a:t>missingness</a:t>
            </a:r>
            <a:r>
              <a:rPr lang="en-US" sz="120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t>
            </a:r>
          </a:p>
          <a:p>
            <a:r>
              <a:rPr lang="en-US" sz="1200" dirty="0"/>
              <a:t>Treatment dictates the outcome, but the potential outcomes should be unrelated to treatment.</a:t>
            </a:r>
          </a:p>
          <a:p>
            <a:r>
              <a:rPr lang="en-US" sz="1200" dirty="0"/>
              <a:t>Note </a:t>
            </a:r>
            <a:r>
              <a:rPr lang="en-US" sz="1200" dirty="0" err="1"/>
              <a:t>resulution</a:t>
            </a:r>
            <a:r>
              <a:rPr lang="en-US" sz="1200" dirty="0"/>
              <a:t> lower than “mechanism”, sufficient component cause.</a:t>
            </a:r>
          </a:p>
          <a:p>
            <a:endParaRPr lang="en-US" sz="1200" dirty="0"/>
          </a:p>
          <a:p>
            <a:r>
              <a:rPr lang="en-US" sz="1200" dirty="0"/>
              <a:t>“Correlation doesn’t imply causation.”</a:t>
            </a:r>
          </a:p>
          <a:p>
            <a:r>
              <a:rPr lang="en-US" sz="1200" dirty="0"/>
              <a:t>Is this correlation causal?</a:t>
            </a:r>
          </a:p>
          <a:p>
            <a:r>
              <a:rPr lang="en-US" sz="1200" dirty="0"/>
              <a:t>All different units – not ceteris </a:t>
            </a:r>
            <a:r>
              <a:rPr lang="en-US" sz="1200" dirty="0" err="1"/>
              <a:t>parabis</a:t>
            </a:r>
            <a:r>
              <a:rPr lang="en-US" sz="1200" dirty="0"/>
              <a:t>, comparing chalk and cheese!</a:t>
            </a:r>
            <a:br>
              <a:rPr lang="en-US" sz="1200" dirty="0"/>
            </a:br>
            <a:r>
              <a:rPr lang="en-US" sz="1200" dirty="0"/>
              <a:t>Either compress or otherwise solve MCP!</a:t>
            </a:r>
          </a:p>
          <a:p>
            <a:endParaRPr lang="en-US" sz="1200" dirty="0"/>
          </a:p>
          <a:p>
            <a:r>
              <a:rPr lang="en-US" sz="1200" dirty="0"/>
              <a:t>Outcome is specific to this individual at this time.</a:t>
            </a:r>
          </a:p>
          <a:p>
            <a:r>
              <a:rPr lang="en-US" sz="1200" dirty="0"/>
              <a:t>Why this outcome under control condition? Rubin’s PO approach is agnostic about natural assignment (the emphasize is entirely on experimental assignment, as we will see). Conversely, one can capture the </a:t>
            </a:r>
            <a:r>
              <a:rPr lang="en-US" sz="1200" dirty="0" err="1"/>
              <a:t>gener</a:t>
            </a:r>
            <a:r>
              <a:rPr lang="en-US" sz="1200" dirty="0"/>
              <a:t> multivariate causal model </a:t>
            </a:r>
          </a:p>
          <a:p>
            <a:r>
              <a:rPr lang="en-US" sz="1200" dirty="0"/>
              <a:t>“The ‘population’ might contain just one individual, in which case the graph is a model for effects on that individual.”</a:t>
            </a:r>
          </a:p>
          <a:p>
            <a:endParaRPr lang="en-US" sz="1200" dirty="0"/>
          </a:p>
          <a:p>
            <a:r>
              <a:rPr lang="en-US" sz="1200" dirty="0"/>
              <a:t>Non-parametric definition.</a:t>
            </a:r>
          </a:p>
          <a:p>
            <a:endParaRPr lang="en-US" sz="1200" dirty="0"/>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30</a:t>
            </a:fld>
            <a:endParaRPr lang="en-US"/>
          </a:p>
        </p:txBody>
      </p:sp>
    </p:spTree>
    <p:extLst>
      <p:ext uri="{BB962C8B-B14F-4D97-AF65-F5344CB8AC3E}">
        <p14:creationId xmlns:p14="http://schemas.microsoft.com/office/powerpoint/2010/main" val="2308071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Ceteris </a:t>
            </a:r>
            <a:r>
              <a:rPr lang="en-US" sz="1200" dirty="0" err="1"/>
              <a:t>parabis</a:t>
            </a:r>
            <a:r>
              <a:rPr lang="en-US" sz="1200" dirty="0"/>
              <a:t> </a:t>
            </a:r>
          </a:p>
          <a:p>
            <a:r>
              <a:rPr lang="en-US" sz="1200" dirty="0"/>
              <a:t>We want both.</a:t>
            </a:r>
          </a:p>
          <a:p>
            <a:r>
              <a:rPr lang="en-US" sz="1200" dirty="0"/>
              <a:t>Then, </a:t>
            </a:r>
            <a:r>
              <a:rPr lang="en-US" sz="1200" dirty="0" err="1"/>
              <a:t>defn</a:t>
            </a:r>
            <a:r>
              <a:rPr lang="en-US" sz="1200" dirty="0"/>
              <a:t>: no effect for individual </a:t>
            </a:r>
            <a:r>
              <a:rPr lang="en-US" sz="1200" dirty="0" err="1"/>
              <a:t>i</a:t>
            </a:r>
            <a:r>
              <a:rPr lang="en-US" sz="1200" dirty="0"/>
              <a:t> if </a:t>
            </a:r>
            <a:r>
              <a:rPr lang="en-US" sz="1200" dirty="0" err="1"/>
              <a:t>Y</a:t>
            </a:r>
            <a:r>
              <a:rPr lang="en-US" sz="1200" baseline="-25000" dirty="0" err="1"/>
              <a:t>ij</a:t>
            </a:r>
            <a:r>
              <a:rPr lang="en-US" sz="1200" dirty="0"/>
              <a:t> = </a:t>
            </a:r>
            <a:r>
              <a:rPr lang="en-US" sz="1200" dirty="0" err="1"/>
              <a:t>Y</a:t>
            </a:r>
            <a:r>
              <a:rPr lang="en-US" sz="1200" baseline="-25000" dirty="0" err="1"/>
              <a:t>ik</a:t>
            </a:r>
            <a:r>
              <a:rPr lang="en-US" sz="1200" dirty="0"/>
              <a:t> for every possible pair of treatment levels </a:t>
            </a:r>
            <a:r>
              <a:rPr lang="en-US" sz="1200" dirty="0" err="1"/>
              <a:t>x</a:t>
            </a:r>
            <a:r>
              <a:rPr lang="en-US" sz="1200" baseline="-25000" dirty="0" err="1"/>
              <a:t>j</a:t>
            </a:r>
            <a:r>
              <a:rPr lang="en-US" sz="1200" dirty="0"/>
              <a:t> and </a:t>
            </a:r>
            <a:r>
              <a:rPr lang="en-US" sz="1200" dirty="0" err="1"/>
              <a:t>x</a:t>
            </a:r>
            <a:r>
              <a:rPr lang="en-US" sz="1200" baseline="-25000" dirty="0" err="1"/>
              <a:t>k</a:t>
            </a:r>
            <a:r>
              <a:rPr lang="en-US" sz="1200" dirty="0"/>
              <a:t>; otherwise, if </a:t>
            </a:r>
            <a:r>
              <a:rPr lang="en-US" sz="1200" dirty="0" err="1"/>
              <a:t>Y</a:t>
            </a:r>
            <a:r>
              <a:rPr lang="en-US" sz="1200" baseline="-25000" dirty="0" err="1"/>
              <a:t>ij</a:t>
            </a:r>
            <a:r>
              <a:rPr lang="en-US" sz="1200" dirty="0"/>
              <a:t> ≠ </a:t>
            </a:r>
            <a:r>
              <a:rPr lang="en-US" sz="1200" dirty="0" err="1"/>
              <a:t>Y</a:t>
            </a:r>
            <a:r>
              <a:rPr lang="en-US" sz="1200" baseline="-25000" dirty="0" err="1"/>
              <a:t>ik</a:t>
            </a:r>
            <a:r>
              <a:rPr lang="en-US" sz="1200" dirty="0"/>
              <a:t> for some pair of treatment levels </a:t>
            </a:r>
            <a:r>
              <a:rPr lang="en-US" sz="1200" dirty="0" err="1"/>
              <a:t>x</a:t>
            </a:r>
            <a:r>
              <a:rPr lang="en-US" sz="1200" baseline="-25000" dirty="0" err="1"/>
              <a:t>j</a:t>
            </a:r>
            <a:r>
              <a:rPr lang="en-US" sz="1200" dirty="0"/>
              <a:t> and </a:t>
            </a:r>
            <a:r>
              <a:rPr lang="en-US" sz="1200" dirty="0" err="1"/>
              <a:t>x</a:t>
            </a:r>
            <a:r>
              <a:rPr lang="en-US" sz="1200" baseline="-25000" dirty="0" err="1"/>
              <a:t>k</a:t>
            </a:r>
            <a:r>
              <a:rPr lang="en-US" sz="1200" dirty="0"/>
              <a:t>, treatment choice could have had an effect, or could have caused a change in the actual outcome of individual </a:t>
            </a:r>
            <a:r>
              <a:rPr lang="en-US" sz="1200" dirty="0" err="1"/>
              <a:t>i</a:t>
            </a:r>
            <a:r>
              <a:rPr lang="en-US" sz="1200" dirty="0"/>
              <a:t> (from </a:t>
            </a:r>
            <a:r>
              <a:rPr lang="en-US" sz="1200" dirty="0" err="1"/>
              <a:t>Y</a:t>
            </a:r>
            <a:r>
              <a:rPr lang="en-US" sz="1200" baseline="-25000" dirty="0" err="1"/>
              <a:t>ik</a:t>
            </a:r>
            <a:r>
              <a:rPr lang="en-US" sz="1200" dirty="0"/>
              <a:t> to </a:t>
            </a:r>
            <a:r>
              <a:rPr lang="en-US" sz="1200" dirty="0" err="1"/>
              <a:t>Y</a:t>
            </a:r>
            <a:r>
              <a:rPr lang="en-US" sz="1200" baseline="-25000" dirty="0" err="1"/>
              <a:t>ij</a:t>
            </a:r>
            <a:r>
              <a:rPr lang="en-US" sz="1200" dirty="0"/>
              <a:t>).</a:t>
            </a:r>
          </a:p>
          <a:p>
            <a:r>
              <a:rPr lang="en-US" sz="1200" dirty="0"/>
              <a:t>The fundamental problem: in general, some background variable changes in-between. Crunch time. Time to choose.</a:t>
            </a:r>
          </a:p>
          <a:p>
            <a:r>
              <a:rPr lang="en-US" sz="1200" dirty="0"/>
              <a:t>One way of summarizing the scope of potential-outcome models is that they represent the limit of what one could learn about individual causes and effects from perfect crossover trials.</a:t>
            </a:r>
          </a:p>
          <a:p>
            <a:r>
              <a:rPr lang="en-US" sz="1200" dirty="0"/>
              <a:t>“Counterfactual analysis  can be viewed as a special type  of latent-variable analysis”.</a:t>
            </a:r>
          </a:p>
          <a:p>
            <a:r>
              <a:rPr lang="en-US" sz="1200" dirty="0"/>
              <a:t>Randomness is censoring/assignment.</a:t>
            </a:r>
          </a:p>
          <a:p>
            <a:r>
              <a:rPr lang="en-US" sz="1200" dirty="0"/>
              <a:t>No sampling from </a:t>
            </a:r>
            <a:r>
              <a:rPr lang="en-US" sz="1200" dirty="0" err="1"/>
              <a:t>superpopulation</a:t>
            </a:r>
            <a:r>
              <a:rPr lang="en-US" sz="1200" dirty="0"/>
              <a:t>.</a:t>
            </a:r>
          </a:p>
          <a:p>
            <a:r>
              <a:rPr lang="en-US" sz="1200" dirty="0"/>
              <a:t>No confounding.</a:t>
            </a:r>
          </a:p>
          <a:p>
            <a:r>
              <a:rPr lang="en-US" sz="1200" dirty="0"/>
              <a:t>No measurement error.</a:t>
            </a:r>
          </a:p>
          <a:p>
            <a:r>
              <a:rPr lang="en-US" sz="1200" dirty="0"/>
              <a:t>“The ‘population’ might contain just one individual, in which case the graph is a model for effects on that individual”</a:t>
            </a:r>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31</a:t>
            </a:fld>
            <a:endParaRPr lang="en-US"/>
          </a:p>
        </p:txBody>
      </p:sp>
    </p:spTree>
    <p:extLst>
      <p:ext uri="{BB962C8B-B14F-4D97-AF65-F5344CB8AC3E}">
        <p14:creationId xmlns:p14="http://schemas.microsoft.com/office/powerpoint/2010/main" val="3721333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Implies marginal </a:t>
            </a:r>
            <a:r>
              <a:rPr lang="en-US" sz="1200" dirty="0" err="1"/>
              <a:t>pseudopopluations</a:t>
            </a:r>
            <a:r>
              <a:rPr lang="en-US" sz="1200" dirty="0"/>
              <a:t>, the effect distribution, and the graph.</a:t>
            </a:r>
          </a:p>
          <a:p>
            <a:r>
              <a:rPr lang="en-US" sz="1200" dirty="0"/>
              <a:t>Causation defined in terms of contrasts (Rubin).</a:t>
            </a:r>
          </a:p>
          <a:p>
            <a:r>
              <a:rPr lang="en-US" sz="1200" dirty="0"/>
              <a:t>No randomness in the (distributional) </a:t>
            </a:r>
            <a:r>
              <a:rPr lang="en-US" sz="1200" dirty="0" err="1"/>
              <a:t>estimand</a:t>
            </a:r>
            <a:r>
              <a:rPr lang="en-US" sz="1200" dirty="0"/>
              <a:t>, except through action or ignorance.</a:t>
            </a:r>
          </a:p>
          <a:p>
            <a:r>
              <a:rPr lang="en-US" sz="1200" dirty="0"/>
              <a:t>No measurement error.</a:t>
            </a:r>
          </a:p>
          <a:p>
            <a:r>
              <a:rPr lang="en-US" sz="1200"/>
              <a:t>The “fundamental” problem.</a:t>
            </a:r>
          </a:p>
          <a:p>
            <a:r>
              <a:rPr lang="en-US" sz="1200"/>
              <a:t>Every solution needs imputation assumptions: qualitative/quantitative. </a:t>
            </a:r>
          </a:p>
          <a:p>
            <a:r>
              <a:rPr lang="en-US" sz="1200"/>
              <a:t>Not </a:t>
            </a:r>
            <a:r>
              <a:rPr lang="en-US" sz="1200" dirty="0" err="1"/>
              <a:t>frequentist</a:t>
            </a:r>
            <a:r>
              <a:rPr lang="en-US" sz="1200" dirty="0"/>
              <a:t>: no sampling/super-population.</a:t>
            </a:r>
          </a:p>
          <a:p>
            <a:r>
              <a:rPr lang="en-US" sz="1200" dirty="0"/>
              <a:t>Unit-level.</a:t>
            </a:r>
          </a:p>
          <a:p>
            <a:r>
              <a:rPr lang="en-US" sz="1200" dirty="0"/>
              <a:t>Heterogeneity.</a:t>
            </a:r>
          </a:p>
          <a:p>
            <a:r>
              <a:rPr lang="en-US" sz="1200" dirty="0"/>
              <a:t>We only see one projection of possible worlds: only observe margins.</a:t>
            </a:r>
          </a:p>
          <a:p>
            <a:r>
              <a:rPr lang="en-US" sz="1200" dirty="0"/>
              <a:t>Outcome distribution if </a:t>
            </a:r>
            <a:r>
              <a:rPr lang="en-US" sz="1200" b="1" dirty="0"/>
              <a:t>everyone had 0, by </a:t>
            </a:r>
            <a:r>
              <a:rPr lang="en-US" sz="1200" dirty="0"/>
              <a:t>imputation</a:t>
            </a:r>
          </a:p>
          <a:p>
            <a:r>
              <a:rPr lang="en-US" sz="1200" dirty="0"/>
              <a:t>Outcome distribution if </a:t>
            </a:r>
            <a:r>
              <a:rPr lang="en-US" sz="1200" b="1" dirty="0"/>
              <a:t>everyone had 1, by </a:t>
            </a:r>
            <a:r>
              <a:rPr lang="en-US" sz="1200" dirty="0"/>
              <a:t>imputation</a:t>
            </a:r>
          </a:p>
          <a:p>
            <a:r>
              <a:rPr lang="en-US" sz="1200" dirty="0"/>
              <a:t>Compare these</a:t>
            </a:r>
          </a:p>
          <a:p>
            <a:r>
              <a:rPr lang="en-US" sz="1200" dirty="0"/>
              <a:t>Pseudo population of Nx2 units.</a:t>
            </a:r>
          </a:p>
          <a:p>
            <a:r>
              <a:rPr lang="en-US" sz="1200" dirty="0"/>
              <a:t>Different </a:t>
            </a:r>
            <a:r>
              <a:rPr lang="en-US" sz="1200" dirty="0" err="1"/>
              <a:t>estimands</a:t>
            </a:r>
            <a:r>
              <a:rPr lang="en-US" sz="1200" dirty="0"/>
              <a:t>!</a:t>
            </a:r>
          </a:p>
          <a:p>
            <a:r>
              <a:rPr lang="en-US" sz="1200" dirty="0"/>
              <a:t>Never observed!</a:t>
            </a:r>
          </a:p>
          <a:p>
            <a:r>
              <a:rPr lang="en-US" sz="1200" dirty="0"/>
              <a:t>No randomness!</a:t>
            </a:r>
          </a:p>
          <a:p>
            <a:r>
              <a:rPr lang="en-US" sz="1200" dirty="0"/>
              <a:t>Statistical assumptions to solve this!</a:t>
            </a:r>
          </a:p>
          <a:p>
            <a:r>
              <a:rPr lang="en-US" sz="1200" dirty="0"/>
              <a:t>Motivate assumptions: knowledge of the assignment mechanism (e.g. because you own the mechanism).</a:t>
            </a:r>
          </a:p>
          <a:p>
            <a:r>
              <a:rPr lang="en-US" sz="1200" dirty="0"/>
              <a:t>Conditional </a:t>
            </a:r>
            <a:r>
              <a:rPr lang="en-US" sz="1200" dirty="0" err="1"/>
              <a:t>unconfoundedness</a:t>
            </a:r>
            <a:r>
              <a:rPr lang="en-US" sz="1200" dirty="0"/>
              <a:t>: means random </a:t>
            </a:r>
            <a:r>
              <a:rPr lang="en-US" sz="1200" b="1" dirty="0"/>
              <a:t>assignment</a:t>
            </a:r>
            <a:r>
              <a:rPr lang="en-US" sz="1200" dirty="0"/>
              <a:t> </a:t>
            </a:r>
            <a:r>
              <a:rPr lang="en-US" sz="1200" b="1" dirty="0"/>
              <a:t>mechanism</a:t>
            </a:r>
            <a:r>
              <a:rPr lang="en-US" sz="1200" dirty="0"/>
              <a:t> unrelated to all confounds, </a:t>
            </a:r>
            <a:r>
              <a:rPr lang="en-US" sz="1200" b="1" dirty="0"/>
              <a:t>realizations</a:t>
            </a:r>
            <a:r>
              <a:rPr lang="en-US" sz="1200" dirty="0"/>
              <a:t> generally are not in small samples (bad randomizations)! Unbiased </a:t>
            </a:r>
            <a:r>
              <a:rPr lang="en-US" sz="1200" i="1" dirty="0"/>
              <a:t>over randomizations</a:t>
            </a:r>
            <a:r>
              <a:rPr lang="en-US" sz="1200" dirty="0"/>
              <a:t>.</a:t>
            </a:r>
          </a:p>
          <a:p>
            <a:r>
              <a:rPr lang="en-US" sz="1200" dirty="0"/>
              <a:t>Like confidence intervals for the </a:t>
            </a:r>
            <a:r>
              <a:rPr lang="en-US" sz="1200" b="1" dirty="0"/>
              <a:t>sampling mechanism</a:t>
            </a:r>
            <a:r>
              <a:rPr lang="en-US" sz="1200" dirty="0"/>
              <a:t>.</a:t>
            </a:r>
          </a:p>
          <a:p>
            <a:r>
              <a:rPr lang="en-US" sz="1200" dirty="0"/>
              <a:t>NB. Heterogeneity and average causal effect. Causal expectation and variance</a:t>
            </a:r>
          </a:p>
          <a:p>
            <a:r>
              <a:rPr lang="en-US" sz="1200" dirty="0"/>
              <a:t>Different methods make different assumptions about heterogeneity: e.g. doesn’t exist, is parametric, is general.</a:t>
            </a:r>
          </a:p>
          <a:p>
            <a:r>
              <a:rPr lang="en-US" sz="1200" dirty="0"/>
              <a:t>Heterogeneity ruinous for mediation.</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32</a:t>
            </a:fld>
            <a:endParaRPr lang="en-US"/>
          </a:p>
        </p:txBody>
      </p:sp>
    </p:spTree>
    <p:extLst>
      <p:ext uri="{BB962C8B-B14F-4D97-AF65-F5344CB8AC3E}">
        <p14:creationId xmlns:p14="http://schemas.microsoft.com/office/powerpoint/2010/main" val="147296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Sequential</a:t>
            </a:r>
            <a:r>
              <a:rPr lang="en-US" sz="1200" baseline="0" dirty="0"/>
              <a:t> r</a:t>
            </a:r>
            <a:r>
              <a:rPr lang="en-US" sz="1200" dirty="0"/>
              <a:t>andom sampling, assignment (then </a:t>
            </a:r>
            <a:r>
              <a:rPr lang="en-US" sz="1200" baseline="0" dirty="0"/>
              <a:t>measurement).</a:t>
            </a:r>
            <a:endParaRPr lang="en-US" sz="1200" dirty="0"/>
          </a:p>
          <a:p>
            <a:r>
              <a:rPr lang="en-US" sz="1200" dirty="0"/>
              <a:t>All randomness is known in experiments.</a:t>
            </a:r>
          </a:p>
          <a:p>
            <a:r>
              <a:rPr lang="en-US" sz="1200" dirty="0"/>
              <a:t>New assumptions about super-population,</a:t>
            </a:r>
            <a:r>
              <a:rPr lang="en-US" sz="1200" baseline="0" dirty="0"/>
              <a:t> sampling assumptions</a:t>
            </a:r>
            <a:r>
              <a:rPr lang="en-US" sz="1200" dirty="0"/>
              <a:t>.</a:t>
            </a:r>
          </a:p>
          <a:p>
            <a:endParaRPr lang="en-US" sz="1200" dirty="0"/>
          </a:p>
          <a:p>
            <a:r>
              <a:rPr lang="en-US" sz="1200" dirty="0" err="1"/>
              <a:t>Neyman</a:t>
            </a:r>
            <a:r>
              <a:rPr lang="en-US" sz="1200" dirty="0"/>
              <a:t> </a:t>
            </a:r>
            <a:r>
              <a:rPr lang="en-US" sz="1200" dirty="0" err="1"/>
              <a:t>asymptotics</a:t>
            </a:r>
            <a:r>
              <a:rPr lang="en-US" sz="1200" dirty="0"/>
              <a:t> avoids parametric population</a:t>
            </a:r>
            <a:r>
              <a:rPr lang="en-US" sz="1200" baseline="0" dirty="0"/>
              <a:t> </a:t>
            </a:r>
            <a:r>
              <a:rPr lang="en-US" sz="1200" dirty="0"/>
              <a:t>assumptions.</a:t>
            </a:r>
          </a:p>
          <a:p>
            <a:r>
              <a:rPr lang="en-US" sz="1200" dirty="0"/>
              <a:t>Is the sample </a:t>
            </a:r>
            <a:r>
              <a:rPr lang="en-US" sz="1200" dirty="0" err="1"/>
              <a:t>representatiive</a:t>
            </a:r>
            <a:r>
              <a:rPr lang="en-US" sz="1200" dirty="0"/>
              <a:t> of POS? Then bias FOR THE SUPERPOPULATION, even in randomized assignment.</a:t>
            </a:r>
          </a:p>
          <a:p>
            <a:r>
              <a:rPr lang="en-US" sz="1200" dirty="0"/>
              <a:t> </a:t>
            </a:r>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34</a:t>
            </a:fld>
            <a:endParaRPr lang="en-US"/>
          </a:p>
        </p:txBody>
      </p:sp>
    </p:spTree>
    <p:extLst>
      <p:ext uri="{BB962C8B-B14F-4D97-AF65-F5344CB8AC3E}">
        <p14:creationId xmlns:p14="http://schemas.microsoft.com/office/powerpoint/2010/main" val="3708847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Forward problem defined</a:t>
            </a:r>
            <a:r>
              <a:rPr lang="en-US" sz="1200" baseline="0" dirty="0"/>
              <a:t> </a:t>
            </a:r>
            <a:r>
              <a:rPr lang="en-US" sz="1200" dirty="0"/>
              <a:t>{ (Y</a:t>
            </a:r>
            <a:r>
              <a:rPr lang="en-US" sz="1200" baseline="-25000" dirty="0"/>
              <a:t>0i</a:t>
            </a:r>
            <a:r>
              <a:rPr lang="en-US" sz="1200" dirty="0"/>
              <a:t>,Y</a:t>
            </a:r>
            <a:r>
              <a:rPr lang="en-US" sz="1200" baseline="-25000" dirty="0"/>
              <a:t>1i</a:t>
            </a:r>
            <a:r>
              <a:rPr lang="en-US" sz="1200" dirty="0"/>
              <a:t>) } holy grail.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Unit, sample, super-population </a:t>
            </a:r>
            <a:r>
              <a:rPr lang="en-US" sz="1200" dirty="0" err="1"/>
              <a:t>estimands</a:t>
            </a:r>
            <a:r>
              <a:rPr lang="en-US" sz="1200"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All causal inference is imputation.</a:t>
            </a:r>
          </a:p>
          <a:p>
            <a:pPr marL="171450" indent="-171450">
              <a:buFontTx/>
              <a:buChar char="-"/>
            </a:pPr>
            <a:r>
              <a:rPr lang="en-US" sz="1200" dirty="0"/>
              <a:t>Impute by hypothesis, tested under the randomization distribution</a:t>
            </a:r>
          </a:p>
          <a:p>
            <a:pPr marL="171450" indent="-171450">
              <a:buFontTx/>
              <a:buChar char="-"/>
            </a:pPr>
            <a:r>
              <a:rPr lang="en-US" sz="1200" dirty="0"/>
              <a:t>Impute by estimation: mean, bootstrap, Bayesian.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Ill-defined inverse/identification-problem. Unobserved</a:t>
            </a:r>
            <a:r>
              <a:rPr lang="en-US" sz="1200" baseline="0" dirty="0"/>
              <a:t> </a:t>
            </a:r>
            <a:r>
              <a:rPr lang="en-US" sz="1200" dirty="0"/>
              <a:t>counterfactual. Observed</a:t>
            </a:r>
            <a:r>
              <a:rPr lang="en-US" sz="1200" baseline="0" dirty="0"/>
              <a:t> p</a:t>
            </a:r>
            <a:r>
              <a:rPr lang="en-US" sz="1200" dirty="0"/>
              <a:t>rojection on Plato's cave. Can’t observe</a:t>
            </a:r>
            <a:r>
              <a:rPr lang="en-US" sz="1200" baseline="0" dirty="0"/>
              <a:t> (Y0,Y1), </a:t>
            </a:r>
            <a:r>
              <a:rPr lang="en-US" sz="1200" dirty="0" err="1"/>
              <a:t>cov</a:t>
            </a:r>
            <a:r>
              <a:rPr lang="en-US" sz="1200" dirty="0"/>
              <a:t>(Y0,Y1), Y1-Y0,</a:t>
            </a:r>
            <a:r>
              <a:rPr lang="en-US" sz="1200" baseline="0" dirty="0"/>
              <a:t> </a:t>
            </a:r>
            <a:r>
              <a:rPr lang="en-US" sz="1200" dirty="0"/>
              <a:t>“Ridge” of ignorance.</a:t>
            </a:r>
            <a:endParaRPr lang="is-I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Non-identification = likelihood invariance to changing</a:t>
            </a:r>
            <a:r>
              <a:rPr lang="en-US" sz="1200" baseline="0" dirty="0"/>
              <a:t> </a:t>
            </a:r>
            <a:r>
              <a:rPr lang="en-US" sz="1200" dirty="0"/>
              <a:t>“parameter” of the DGP.</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Any relationship is possible between causal effects and observable data.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All causal relations logically consistent with the observed data.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 parameter is said to be identified if different parameter settings of the underlying data generating process imply different distributions over observed variables.  </a:t>
            </a:r>
          </a:p>
          <a:p>
            <a:r>
              <a:rPr lang="en-US" sz="1200" dirty="0"/>
              <a:t>Statistical, parametric versus causal/</a:t>
            </a:r>
            <a:r>
              <a:rPr lang="en-US" sz="1200" dirty="0" err="1"/>
              <a:t>conterfactual</a:t>
            </a:r>
            <a:r>
              <a:rPr lang="en-US" sz="1200" dirty="0"/>
              <a:t>/structural </a:t>
            </a:r>
            <a:r>
              <a:rPr lang="en-US" sz="1200" dirty="0" err="1"/>
              <a:t>identifiability</a:t>
            </a:r>
            <a:r>
              <a:rPr lang="en-US" sz="1200" dirty="0"/>
              <a:t>. (this one doesn’t go away with n-</a:t>
            </a:r>
            <a:r>
              <a:rPr lang="en-US" sz="1200" dirty="0" err="1"/>
              <a:t>infty</a:t>
            </a:r>
            <a:r>
              <a:rPr lang="en-US" sz="1200" dirty="0"/>
              <a:t>, unlike p&gt;n problems).</a:t>
            </a:r>
          </a:p>
          <a:p>
            <a:r>
              <a:rPr lang="en-US" sz="1200" dirty="0"/>
              <a:t>Assumptions permit identity/inversion between the observed data and some counterfactual parameter.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a:t>
            </a:r>
            <a:r>
              <a:rPr lang="en-US" sz="1200" baseline="0" dirty="0"/>
              <a:t> </a:t>
            </a:r>
            <a:r>
              <a:rPr lang="en-US" sz="1200" dirty="0"/>
              <a:t>impute (by hypothesis (Fisher)) or by mean imputation, Bootstrap, or Bayesian model (display graphs of these above?).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 needed:</a:t>
            </a:r>
            <a:r>
              <a:rPr lang="en-US" sz="1200" baseline="0" dirty="0"/>
              <a:t> weak, transparent, intuitive, plausible, testable, sensitivity. (</a:t>
            </a:r>
            <a:r>
              <a:rPr lang="en-US" sz="1200" dirty="0"/>
              <a:t>Not</a:t>
            </a:r>
            <a:r>
              <a:rPr lang="en-US" sz="1200" baseline="0" dirty="0"/>
              <a:t> directly </a:t>
            </a:r>
            <a:r>
              <a:rPr lang="en-US" sz="1200" dirty="0"/>
              <a:t>testable).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 qualitative (non-parametric) about the assignment</a:t>
            </a:r>
            <a:r>
              <a:rPr lang="en-US" sz="1200" baseline="0" dirty="0"/>
              <a:t> process: </a:t>
            </a:r>
            <a:r>
              <a:rPr lang="en-US" sz="1200" dirty="0" err="1"/>
              <a:t>exogeneity</a:t>
            </a:r>
            <a:r>
              <a:rPr lang="en-US" sz="1200" dirty="0"/>
              <a:t>, </a:t>
            </a:r>
            <a:r>
              <a:rPr lang="en-US" sz="1200" dirty="0" err="1"/>
              <a:t>ignorability</a:t>
            </a:r>
            <a:r>
              <a:rPr lang="en-US" sz="1200" dirty="0"/>
              <a:t>, </a:t>
            </a:r>
            <a:r>
              <a:rPr lang="en-US" sz="1200" dirty="0" err="1"/>
              <a:t>unconfoundedness</a:t>
            </a:r>
            <a:r>
              <a:rPr lang="en-US" sz="1200" dirty="0"/>
              <a:t>,</a:t>
            </a:r>
            <a:r>
              <a:rPr lang="en-US" sz="1200" baseline="0" dirty="0"/>
              <a:t> </a:t>
            </a:r>
            <a:r>
              <a:rPr lang="en-US" sz="1200" dirty="0"/>
              <a:t>exclusion restrictions</a:t>
            </a:r>
            <a:r>
              <a:rPr lang="en-US" sz="1200" baseline="0" dirty="0"/>
              <a:t>, backdoor, </a:t>
            </a:r>
            <a:r>
              <a:rPr lang="is-IS" sz="1200" dirty="0"/>
              <a:t>ommitted variable bias.</a:t>
            </a:r>
            <a:endParaRPr lang="en-US" sz="1200" dirty="0"/>
          </a:p>
          <a:p>
            <a:r>
              <a:rPr lang="en-US" sz="1200" dirty="0"/>
              <a:t>Assumptions</a:t>
            </a:r>
            <a:r>
              <a:rPr lang="en-US" sz="1200" baseline="0" dirty="0"/>
              <a:t> </a:t>
            </a:r>
            <a:r>
              <a:rPr lang="en-US" sz="1200" dirty="0"/>
              <a:t>written as (conditional) independence statements, themselves derivable from structural exclusion restrictions, and encoded graphically.</a:t>
            </a:r>
          </a:p>
          <a:p>
            <a:r>
              <a:rPr lang="is-IS" sz="1200" dirty="0"/>
              <a:t>T _I_ Y_i | empty-set (strong)</a:t>
            </a:r>
          </a:p>
          <a:p>
            <a:r>
              <a:rPr lang="is-IS" sz="1200" dirty="0"/>
              <a:t>T _I_ Y_i | X1 (weak)</a:t>
            </a:r>
          </a:p>
          <a:p>
            <a:r>
              <a:rPr lang="is-IS" sz="1200" dirty="0"/>
              <a:t>T _I_ Y_i | </a:t>
            </a:r>
            <a:r>
              <a:rPr lang="is-IS" sz="1200" b="1" dirty="0"/>
              <a:t>X</a:t>
            </a:r>
            <a:r>
              <a:rPr lang="is-IS" sz="1200" dirty="0"/>
              <a:t> (weakest)</a:t>
            </a:r>
          </a:p>
          <a:p>
            <a:r>
              <a:rPr lang="en-US" sz="1200" dirty="0"/>
              <a:t>Assumption</a:t>
            </a:r>
            <a:r>
              <a:rPr lang="en-US" sz="1200" baseline="0" dirty="0"/>
              <a:t> </a:t>
            </a:r>
            <a:r>
              <a:rPr lang="is-IS" sz="1200" dirty="0"/>
              <a:t>perfect crossover.</a:t>
            </a:r>
            <a:endParaRPr lang="en-US" sz="1200" dirty="0"/>
          </a:p>
          <a:p>
            <a:r>
              <a:rPr lang="en-US" sz="1200" dirty="0"/>
              <a:t>Assumptions quantitative</a:t>
            </a:r>
            <a:r>
              <a:rPr lang="en-US" sz="1200" baseline="0" dirty="0"/>
              <a:t>.</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Assumptions always needed - else unknown bias - even in RCTs</a:t>
            </a:r>
            <a:r>
              <a:rPr lang="en-US" sz="1200" baseline="0" dirty="0"/>
              <a:t> (benefit of RCT is can </a:t>
            </a:r>
            <a:r>
              <a:rPr lang="en-US" sz="1200" dirty="0"/>
              <a:t>check random assignment device).</a:t>
            </a:r>
            <a:r>
              <a:rPr lang="en-US" sz="1200" baseline="0" dirty="0"/>
              <a:t> R</a:t>
            </a:r>
            <a:r>
              <a:rPr lang="en-US" sz="1200" dirty="0"/>
              <a:t>andomized assignment, or natural structural assignment.</a:t>
            </a:r>
          </a:p>
          <a:p>
            <a:endParaRPr lang="is-IS" sz="1200" dirty="0"/>
          </a:p>
        </p:txBody>
      </p:sp>
      <p:sp>
        <p:nvSpPr>
          <p:cNvPr id="4" name="Slide Number Placeholder 3"/>
          <p:cNvSpPr>
            <a:spLocks noGrp="1"/>
          </p:cNvSpPr>
          <p:nvPr>
            <p:ph type="sldNum" sz="quarter" idx="10"/>
          </p:nvPr>
        </p:nvSpPr>
        <p:spPr/>
        <p:txBody>
          <a:bodyPr/>
          <a:lstStyle/>
          <a:p>
            <a:fld id="{B1622DC8-1AF2-E440-A04E-CE97FC3A9041}" type="slidenum">
              <a:rPr lang="en-US" smtClean="0"/>
              <a:t>35</a:t>
            </a:fld>
            <a:endParaRPr lang="en-US"/>
          </a:p>
        </p:txBody>
      </p:sp>
    </p:spTree>
    <p:extLst>
      <p:ext uri="{BB962C8B-B14F-4D97-AF65-F5344CB8AC3E}">
        <p14:creationId xmlns:p14="http://schemas.microsoft.com/office/powerpoint/2010/main" val="2179722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Parameters of conditional potential effect distributions?</a:t>
            </a:r>
          </a:p>
          <a:p>
            <a:r>
              <a:rPr lang="en-US" sz="1200" dirty="0"/>
              <a:t>Effect of treatment on the treated.</a:t>
            </a:r>
          </a:p>
          <a:p>
            <a:r>
              <a:rPr lang="en-US" sz="1200" dirty="0"/>
              <a:t>Effect of treatment on women.</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37</a:t>
            </a:fld>
            <a:endParaRPr lang="en-US"/>
          </a:p>
        </p:txBody>
      </p:sp>
    </p:spTree>
    <p:extLst>
      <p:ext uri="{BB962C8B-B14F-4D97-AF65-F5344CB8AC3E}">
        <p14:creationId xmlns:p14="http://schemas.microsoft.com/office/powerpoint/2010/main" val="629099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Simpson</a:t>
            </a:r>
          </a:p>
          <a:p>
            <a:r>
              <a:rPr lang="en-US" sz="1200" dirty="0"/>
              <a:t>Self-medication based on expected PO.</a:t>
            </a:r>
          </a:p>
          <a:p>
            <a:r>
              <a:rPr lang="en-US" sz="1200" dirty="0"/>
              <a:t>Selective</a:t>
            </a:r>
            <a:r>
              <a:rPr lang="en-US" sz="1200" baseline="0" dirty="0"/>
              <a:t> treatment for s</a:t>
            </a:r>
            <a:r>
              <a:rPr lang="en-US" sz="1200" dirty="0"/>
              <a:t>ick patients.</a:t>
            </a:r>
          </a:p>
          <a:p>
            <a:r>
              <a:rPr lang="en-US" sz="1200" dirty="0"/>
              <a:t>Here,</a:t>
            </a:r>
            <a:r>
              <a:rPr lang="en-US" sz="1200" baseline="0" dirty="0"/>
              <a:t> b</a:t>
            </a:r>
            <a:r>
              <a:rPr lang="en-US" sz="1200" dirty="0"/>
              <a:t>oth sickness and drug cause the POs, in different directions. Sickness dominates here.</a:t>
            </a:r>
            <a:endParaRPr lang="is-IS" sz="1200" dirty="0"/>
          </a:p>
          <a:p>
            <a:endParaRPr lang="is-IS" sz="1200" dirty="0"/>
          </a:p>
          <a:p>
            <a:r>
              <a:rPr lang="is-IS" sz="1200" dirty="0"/>
              <a:t>How does this scale with outcome dimension (eg. </a:t>
            </a:r>
            <a:r>
              <a:rPr lang="en-US" sz="1200" dirty="0"/>
              <a:t>G</a:t>
            </a:r>
            <a:r>
              <a:rPr lang="is-IS" sz="1200" dirty="0"/>
              <a:t>ene-set)?</a:t>
            </a:r>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38</a:t>
            </a:fld>
            <a:endParaRPr lang="en-US"/>
          </a:p>
        </p:txBody>
      </p:sp>
    </p:spTree>
    <p:extLst>
      <p:ext uri="{BB962C8B-B14F-4D97-AF65-F5344CB8AC3E}">
        <p14:creationId xmlns:p14="http://schemas.microsoft.com/office/powerpoint/2010/main" val="317407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sz="1200" dirty="0"/>
          </a:p>
        </p:txBody>
      </p:sp>
      <p:sp>
        <p:nvSpPr>
          <p:cNvPr id="4" name="Slide Number Placeholder 3"/>
          <p:cNvSpPr>
            <a:spLocks noGrp="1"/>
          </p:cNvSpPr>
          <p:nvPr>
            <p:ph type="sldNum" sz="quarter" idx="10"/>
          </p:nvPr>
        </p:nvSpPr>
        <p:spPr/>
        <p:txBody>
          <a:bodyPr/>
          <a:lstStyle/>
          <a:p>
            <a:fld id="{B1622DC8-1AF2-E440-A04E-CE97FC3A9041}" type="slidenum">
              <a:rPr lang="en-US" smtClean="0"/>
              <a:t>39</a:t>
            </a:fld>
            <a:endParaRPr lang="en-US"/>
          </a:p>
        </p:txBody>
      </p:sp>
    </p:spTree>
    <p:extLst>
      <p:ext uri="{BB962C8B-B14F-4D97-AF65-F5344CB8AC3E}">
        <p14:creationId xmlns:p14="http://schemas.microsoft.com/office/powerpoint/2010/main" val="167411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Blocking does all of these things, for either same or different pretreatment variables.</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a:t>
            </a:fld>
            <a:endParaRPr lang="en-US"/>
          </a:p>
        </p:txBody>
      </p:sp>
    </p:spTree>
    <p:extLst>
      <p:ext uri="{BB962C8B-B14F-4D97-AF65-F5344CB8AC3E}">
        <p14:creationId xmlns:p14="http://schemas.microsoft.com/office/powerpoint/2010/main" val="2113903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Why</a:t>
            </a:r>
            <a:r>
              <a:rPr lang="en-US" sz="1200" dirty="0"/>
              <a:t> pathological inference?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Short</a:t>
            </a:r>
            <a:r>
              <a:rPr lang="en-US" sz="1200" b="1" baseline="0" dirty="0"/>
              <a:t> answer 1</a:t>
            </a:r>
            <a:r>
              <a:rPr lang="en-US" sz="1200" b="1" dirty="0"/>
              <a:t>: </a:t>
            </a:r>
            <a:r>
              <a:rPr lang="en-US" sz="1200" i="1" dirty="0"/>
              <a:t>systematic</a:t>
            </a:r>
            <a:r>
              <a:rPr lang="en-US" sz="1200" dirty="0"/>
              <a:t> relation between treatment and the potential outcome (what would have happened anyway).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Given ineffective height drug only to men.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People who got the treatment would have a poor outcome anyway! </a:t>
            </a:r>
          </a:p>
          <a:p>
            <a:r>
              <a:rPr lang="en-US" sz="1200" dirty="0"/>
              <a:t>Propensity score deterministic and increasing. </a:t>
            </a:r>
          </a:p>
          <a:p>
            <a:endParaRPr lang="is-IS" sz="1200" dirty="0"/>
          </a:p>
          <a:p>
            <a:r>
              <a:rPr lang="is-IS" sz="1200" b="1" dirty="0"/>
              <a:t>Long answer 2</a:t>
            </a:r>
            <a:r>
              <a:rPr lang="is-IS" sz="1200" dirty="0"/>
              <a:t>: </a:t>
            </a:r>
          </a:p>
          <a:p>
            <a:r>
              <a:rPr lang="is-IS" sz="1200" dirty="0"/>
              <a:t>Generative explanation:</a:t>
            </a:r>
            <a:r>
              <a:rPr lang="is-IS" sz="1200" baseline="0" dirty="0"/>
              <a:t> </a:t>
            </a:r>
            <a:r>
              <a:rPr lang="en-US" sz="1200" baseline="0" dirty="0"/>
              <a:t>b</a:t>
            </a:r>
            <a:r>
              <a:rPr lang="en-US" sz="1200" dirty="0"/>
              <a:t>inary confound causes treatment</a:t>
            </a:r>
            <a:r>
              <a:rPr lang="en-US" sz="1200" baseline="0" dirty="0"/>
              <a:t> and potential outcome.</a:t>
            </a: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t>Genetic, social confounds, neither/both.</a:t>
            </a:r>
          </a:p>
          <a:p>
            <a:r>
              <a:rPr lang="en-US" sz="1200" b="0" dirty="0"/>
              <a:t>Hetero/Homozygotes for the gene in question: basal expression differs! </a:t>
            </a:r>
          </a:p>
          <a:p>
            <a:r>
              <a:rPr lang="en-US" sz="1200" b="0" dirty="0"/>
              <a:t>“Differential expression” is an artifact of confounded treatment assignment.</a:t>
            </a:r>
          </a:p>
          <a:p>
            <a:r>
              <a:rPr lang="en-US" sz="1200" dirty="0"/>
              <a:t>Fixed (sex) a sampled</a:t>
            </a:r>
            <a:r>
              <a:rPr lang="en-US" sz="1200" baseline="0" dirty="0"/>
              <a:t> </a:t>
            </a:r>
            <a:r>
              <a:rPr lang="en-US" sz="1200" dirty="0"/>
              <a:t>strata/subject/cluster (which does not imply using RFX model, unless treatment is unrelated to potential outcomes).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Batch effects. Clustering. </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Ommitted variable bias.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Simpson viewed as an </a:t>
            </a:r>
            <a:r>
              <a:rPr lang="en-US" sz="1200" dirty="0" err="1"/>
              <a:t>underfitting</a:t>
            </a:r>
            <a:r>
              <a:rPr lang="en-US" sz="1200" dirty="0"/>
              <a:t> bias (due to open backdoor), traded</a:t>
            </a:r>
            <a:r>
              <a:rPr lang="en-US" sz="1200" baseline="0" dirty="0"/>
              <a:t> for higher </a:t>
            </a:r>
            <a:r>
              <a:rPr lang="en-US" sz="1200" dirty="0"/>
              <a:t>variance (because more free parameters)</a:t>
            </a:r>
          </a:p>
          <a:p>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Artifactual</a:t>
            </a:r>
            <a:r>
              <a:rPr lang="is-IS" sz="1200" baseline="0" dirty="0"/>
              <a:t> (selection).</a:t>
            </a:r>
          </a:p>
          <a:p>
            <a:endParaRPr lang="en-US" sz="1200" dirty="0"/>
          </a:p>
          <a:p>
            <a:r>
              <a:rPr lang="en-US" sz="1200" b="1" dirty="0"/>
              <a:t>On DAGS.</a:t>
            </a:r>
          </a:p>
          <a:p>
            <a:r>
              <a:rPr lang="en-US" sz="1200" b="0" dirty="0"/>
              <a:t>Natural assignment (deterministic system yields new graph, which better exposes high-dimensional confounding). </a:t>
            </a:r>
          </a:p>
          <a:p>
            <a:r>
              <a:rPr lang="en-US" sz="1200" dirty="0"/>
              <a:t>Deterministic causation implies statistical independence when root causes are sampled.</a:t>
            </a:r>
            <a:endParaRPr lang="en-US" sz="1200" b="0" dirty="0"/>
          </a:p>
          <a:p>
            <a:r>
              <a:rPr lang="en-US" sz="1200" dirty="0"/>
              <a:t>Experimental assignment changes the structure of natural assignment, </a:t>
            </a:r>
            <a:r>
              <a:rPr lang="en-US" sz="1200" i="1" dirty="0"/>
              <a:t>ceteris </a:t>
            </a:r>
            <a:r>
              <a:rPr lang="en-US" sz="1200" i="1" dirty="0" err="1"/>
              <a:t>parabis</a:t>
            </a:r>
            <a:r>
              <a:rPr lang="en-US" sz="1200" dirty="0"/>
              <a:t>.</a:t>
            </a:r>
          </a:p>
          <a:p>
            <a:r>
              <a:rPr lang="en-US" sz="1200" dirty="0"/>
              <a:t>PO + identification conditions (e.g.</a:t>
            </a:r>
            <a:r>
              <a:rPr lang="en-US" sz="1200" baseline="0" dirty="0"/>
              <a:t> </a:t>
            </a:r>
            <a:r>
              <a:rPr lang="en-US" sz="1200" baseline="0" dirty="0" err="1"/>
              <a:t>ignorability</a:t>
            </a:r>
            <a:r>
              <a:rPr lang="en-US" sz="1200" dirty="0"/>
              <a:t>) derived from (exclusion set of</a:t>
            </a:r>
            <a:r>
              <a:rPr lang="en-US" sz="1200" baseline="0" dirty="0"/>
              <a:t>) </a:t>
            </a:r>
            <a:r>
              <a:rPr lang="en-US" sz="1200" dirty="0"/>
              <a:t>hypothetical multivariate model of natural assignment.</a:t>
            </a:r>
          </a:p>
          <a:p>
            <a:r>
              <a:rPr lang="en-US" sz="1200" dirty="0"/>
              <a:t>Causes of treatment and causes of potential outcome. </a:t>
            </a:r>
          </a:p>
          <a:p>
            <a:r>
              <a:rPr lang="en-US" sz="1200" dirty="0"/>
              <a:t>Conditional independence of counterfactuals versus DAG: easier!</a:t>
            </a:r>
          </a:p>
          <a:p>
            <a:r>
              <a:rPr lang="en-US" sz="1200" dirty="0"/>
              <a:t>“Natural propensity score” (from direct causes of treatment) versus “true propensity score” (from “as many covariates as possible”).</a:t>
            </a:r>
          </a:p>
          <a:p>
            <a:r>
              <a:rPr lang="en-US" sz="1200" dirty="0"/>
              <a:t>Present edges encode direct </a:t>
            </a:r>
            <a:r>
              <a:rPr lang="en-US" sz="1200" dirty="0" err="1"/>
              <a:t>casuation</a:t>
            </a:r>
            <a:r>
              <a:rPr lang="en-US" sz="1200" dirty="0"/>
              <a:t>, ceteris </a:t>
            </a:r>
            <a:r>
              <a:rPr lang="en-US" sz="1200" dirty="0" err="1"/>
              <a:t>parabis</a:t>
            </a:r>
            <a:r>
              <a:rPr lang="en-US" sz="1200" dirty="0"/>
              <a:t> (relative to the graph, for at least one combination of background variables).</a:t>
            </a:r>
          </a:p>
          <a:p>
            <a:r>
              <a:rPr lang="en-US" sz="1200" dirty="0"/>
              <a:t>Not the intervention structure.</a:t>
            </a:r>
          </a:p>
          <a:p>
            <a:r>
              <a:rPr lang="en-US" sz="1200" dirty="0"/>
              <a:t>Not the estimated/learned (</a:t>
            </a:r>
            <a:r>
              <a:rPr lang="en-US" sz="1200" dirty="0" err="1"/>
              <a:t>markov</a:t>
            </a:r>
            <a:r>
              <a:rPr lang="en-US" sz="1200" dirty="0"/>
              <a:t> equivalence class of) structure (doesn’t encode chance confounding due to bad randomizations </a:t>
            </a:r>
            <a:r>
              <a:rPr lang="en-US" sz="1200" dirty="0" err="1"/>
              <a:t>etc</a:t>
            </a:r>
            <a:r>
              <a:rPr lang="en-US" sz="1200" dirty="0"/>
              <a:t>).</a:t>
            </a:r>
          </a:p>
          <a:p>
            <a:r>
              <a:rPr lang="en-US" sz="1200" dirty="0"/>
              <a:t>Find identification conditions algorithmically, from a defensible domain knowledge.</a:t>
            </a:r>
          </a:p>
          <a:p>
            <a:r>
              <a:rPr lang="en-US" sz="1200" dirty="0"/>
              <a:t>Derive all testable assumptions of DAG.</a:t>
            </a:r>
          </a:p>
          <a:p>
            <a:r>
              <a:rPr lang="en-US" sz="1200" dirty="0"/>
              <a:t>A causal DAG is one in which 1) the arrows can be interpreted as direct causal effects (as defined in Appendix A.1), and 2) all common causes of any pair of</a:t>
            </a:r>
          </a:p>
          <a:p>
            <a:r>
              <a:rPr lang="en-US" sz="1200" dirty="0"/>
              <a:t>variables are included on the graph. Causal DAGs are acyclic because a variable cannot cause itself, either directly or through</a:t>
            </a:r>
          </a:p>
          <a:p>
            <a:r>
              <a:rPr lang="en-US" sz="1200" dirty="0"/>
              <a:t>other variables.</a:t>
            </a:r>
          </a:p>
          <a:p>
            <a:endParaRPr lang="en-US" sz="1200" dirty="0"/>
          </a:p>
          <a:p>
            <a:r>
              <a:rPr lang="en-US" sz="1200" b="1" dirty="0"/>
              <a:t>“Besides representing causal relations, causal DAGs also encode the causal determinants of statistical associations” </a:t>
            </a:r>
            <a:r>
              <a:rPr lang="en-US" sz="1200" dirty="0"/>
              <a:t>(all associations are due to transforming white noise).</a:t>
            </a:r>
          </a:p>
          <a:p>
            <a:r>
              <a:rPr lang="en-US" sz="1200" b="1" dirty="0"/>
              <a:t>“The requirement that the </a:t>
            </a:r>
            <a:r>
              <a:rPr lang="en-US" sz="1200" b="1" dirty="0" err="1"/>
              <a:t>ε</a:t>
            </a:r>
            <a:r>
              <a:rPr lang="en-US" sz="1200" b="1" i="1" baseline="-25000" dirty="0" err="1"/>
              <a:t>i</a:t>
            </a:r>
            <a:r>
              <a:rPr lang="en-US" sz="1200" b="1" dirty="0"/>
              <a:t> be mutually independent is essentially a requirement that there is no variable absent from the graph which, if included on the graph, would be a parent of two or more variables.”</a:t>
            </a:r>
          </a:p>
          <a:p>
            <a:r>
              <a:rPr lang="en-US" sz="1200" b="1" dirty="0"/>
              <a:t>Causal DAG theory hinges on finding a set of mutually-independent root variables. The causal structure induces all correlations. All correlations come from causal structure. A generative theory of dependence structure!!</a:t>
            </a:r>
          </a:p>
          <a:p>
            <a:r>
              <a:rPr lang="en-US" sz="1200" dirty="0"/>
              <a:t>“The theory of causal DAGs then specifies that an association between an exposure and an outcome can be produced by the following 3 causal structures” (see canonical graph above!, but don’t forget measurement error).</a:t>
            </a:r>
          </a:p>
          <a:p>
            <a:r>
              <a:rPr lang="en-US" sz="1200" dirty="0"/>
              <a:t>DAG are a generalization of models from genetics! (</a:t>
            </a:r>
            <a:r>
              <a:rPr lang="en-US" sz="1200" dirty="0" err="1"/>
              <a:t>Seewal</a:t>
            </a:r>
            <a:r>
              <a:rPr lang="en-US" sz="1200" dirty="0"/>
              <a:t> Wright 1921) Correlation and causation.</a:t>
            </a:r>
          </a:p>
          <a:p>
            <a:r>
              <a:rPr lang="en-US" sz="1200" dirty="0"/>
              <a:t>The equations themselves represent one-step ahead counterfactuals with other counterfactuals given by recursive substitution. </a:t>
            </a:r>
          </a:p>
          <a:p>
            <a:r>
              <a:rPr lang="en-US" sz="1200" dirty="0"/>
              <a:t>We say that </a:t>
            </a:r>
            <a:r>
              <a:rPr lang="en-US" sz="1200" i="1" dirty="0"/>
              <a:t>Z</a:t>
            </a:r>
            <a:r>
              <a:rPr lang="en-US" sz="1200" dirty="0"/>
              <a:t> suffices to control for confounding for the estimation of the causal effect of </a:t>
            </a:r>
            <a:r>
              <a:rPr lang="en-US" sz="1200" i="1" dirty="0"/>
              <a:t>A</a:t>
            </a:r>
            <a:r>
              <a:rPr lang="en-US" sz="1200" dirty="0"/>
              <a:t> on </a:t>
            </a:r>
            <a:r>
              <a:rPr lang="en-US" sz="1200" i="1" dirty="0"/>
              <a:t>Y</a:t>
            </a:r>
            <a:r>
              <a:rPr lang="en-US" sz="1200" dirty="0"/>
              <a:t> if </a:t>
            </a:r>
            <a:r>
              <a:rPr lang="en-US" sz="1200" i="1" dirty="0" err="1"/>
              <a:t>pr</a:t>
            </a:r>
            <a:r>
              <a:rPr lang="en-US" sz="1200" dirty="0"/>
              <a:t>(</a:t>
            </a:r>
            <a:r>
              <a:rPr lang="en-US" sz="1200" i="1" dirty="0"/>
              <a:t>Y</a:t>
            </a:r>
            <a:r>
              <a:rPr lang="en-US" sz="1200" i="1" baseline="-25000" dirty="0"/>
              <a:t>A</a:t>
            </a:r>
            <a:r>
              <a:rPr lang="en-US" sz="1200" baseline="-25000" dirty="0"/>
              <a:t>=</a:t>
            </a:r>
            <a:r>
              <a:rPr lang="en-US" sz="1200" i="1" baseline="-25000" dirty="0" err="1"/>
              <a:t>a</a:t>
            </a:r>
            <a:r>
              <a:rPr lang="en-US" sz="1200" dirty="0" err="1"/>
              <a:t>|</a:t>
            </a:r>
            <a:r>
              <a:rPr lang="en-US" sz="1200" i="1" dirty="0" err="1"/>
              <a:t>Z</a:t>
            </a:r>
            <a:r>
              <a:rPr lang="en-US" sz="1200" dirty="0"/>
              <a:t> = </a:t>
            </a:r>
            <a:r>
              <a:rPr lang="en-US" sz="1200" i="1" dirty="0"/>
              <a:t>z</a:t>
            </a:r>
            <a:r>
              <a:rPr lang="en-US" sz="1200" dirty="0"/>
              <a:t>) = </a:t>
            </a:r>
            <a:r>
              <a:rPr lang="en-US" sz="1200" i="1" dirty="0" err="1"/>
              <a:t>pr</a:t>
            </a:r>
            <a:r>
              <a:rPr lang="en-US" sz="1200" dirty="0"/>
              <a:t>(</a:t>
            </a:r>
            <a:r>
              <a:rPr lang="en-US" sz="1200" i="1" dirty="0"/>
              <a:t>Y</a:t>
            </a:r>
            <a:r>
              <a:rPr lang="en-US" sz="1200" dirty="0"/>
              <a:t>|</a:t>
            </a:r>
            <a:r>
              <a:rPr lang="en-US" sz="1200" i="1" dirty="0"/>
              <a:t>Z</a:t>
            </a:r>
            <a:r>
              <a:rPr lang="en-US" sz="1200" dirty="0"/>
              <a:t> = </a:t>
            </a:r>
            <a:r>
              <a:rPr lang="en-US" sz="1200" i="1" dirty="0"/>
              <a:t>z</a:t>
            </a:r>
            <a:r>
              <a:rPr lang="en-US" sz="1200" dirty="0"/>
              <a:t>, </a:t>
            </a:r>
            <a:r>
              <a:rPr lang="en-US" sz="1200" i="1" dirty="0"/>
              <a:t>A</a:t>
            </a:r>
            <a:r>
              <a:rPr lang="en-US" sz="1200" dirty="0"/>
              <a:t> = </a:t>
            </a:r>
            <a:r>
              <a:rPr lang="en-US" sz="1200" i="1" dirty="0"/>
              <a:t>a</a:t>
            </a:r>
            <a:r>
              <a:rPr lang="en-US" sz="1200" dirty="0"/>
              <a:t>) for all </a:t>
            </a:r>
            <a:r>
              <a:rPr lang="en-US" sz="1200" i="1" dirty="0"/>
              <a:t>z</a:t>
            </a:r>
            <a:r>
              <a:rPr lang="en-US" sz="1200" dirty="0"/>
              <a:t> and </a:t>
            </a:r>
            <a:r>
              <a:rPr lang="en-US" sz="1200" i="1" dirty="0"/>
              <a:t>a</a:t>
            </a:r>
            <a:r>
              <a:rPr lang="en-US" sz="1200" dirty="0"/>
              <a:t>. A back-door path from some node </a:t>
            </a:r>
            <a:r>
              <a:rPr lang="en-US" sz="1200" i="1" dirty="0"/>
              <a:t>A</a:t>
            </a:r>
            <a:r>
              <a:rPr lang="en-US" sz="1200" dirty="0"/>
              <a:t> to another node </a:t>
            </a:r>
            <a:r>
              <a:rPr lang="en-US" sz="1200" i="1" dirty="0"/>
              <a:t>Y</a:t>
            </a:r>
            <a:r>
              <a:rPr lang="en-US" sz="1200" dirty="0"/>
              <a:t> is a path which begins with a directed edge into </a:t>
            </a:r>
            <a:r>
              <a:rPr lang="en-US" sz="1200" i="1" dirty="0"/>
              <a:t>A</a:t>
            </a:r>
            <a:r>
              <a:rPr lang="en-US" sz="1200" dirty="0"/>
              <a:t>. </a:t>
            </a:r>
            <a:r>
              <a:rPr lang="en-US" sz="1200" dirty="0">
                <a:hlinkClick r:id="rId3"/>
              </a:rPr>
              <a:t>Pearl (1995)</a:t>
            </a:r>
            <a:r>
              <a:rPr lang="en-US" sz="1200" dirty="0"/>
              <a:t> showed that for intervention variable </a:t>
            </a:r>
            <a:r>
              <a:rPr lang="en-US" sz="1200" i="1" dirty="0"/>
              <a:t>A</a:t>
            </a:r>
            <a:r>
              <a:rPr lang="en-US" sz="1200" dirty="0"/>
              <a:t> and outcome </a:t>
            </a:r>
            <a:r>
              <a:rPr lang="en-US" sz="1200" i="1" dirty="0"/>
              <a:t>Y</a:t>
            </a:r>
            <a:r>
              <a:rPr lang="en-US" sz="1200" dirty="0"/>
              <a:t>, if a set of variables </a:t>
            </a:r>
            <a:r>
              <a:rPr lang="en-US" sz="1200" i="1" dirty="0"/>
              <a:t>Z</a:t>
            </a:r>
            <a:r>
              <a:rPr lang="en-US" sz="1200" dirty="0"/>
              <a:t> is such that no variable in </a:t>
            </a:r>
            <a:r>
              <a:rPr lang="en-US" sz="1200" i="1" dirty="0"/>
              <a:t>Z</a:t>
            </a:r>
            <a:r>
              <a:rPr lang="en-US" sz="1200" dirty="0"/>
              <a:t> is a descendent of </a:t>
            </a:r>
            <a:r>
              <a:rPr lang="en-US" sz="1200" i="1" dirty="0"/>
              <a:t>A</a:t>
            </a:r>
            <a:r>
              <a:rPr lang="en-US" sz="1200" dirty="0"/>
              <a:t> and such that </a:t>
            </a:r>
            <a:r>
              <a:rPr lang="en-US" sz="1200" i="1" dirty="0"/>
              <a:t>Z</a:t>
            </a:r>
            <a:r>
              <a:rPr lang="en-US" sz="1200" dirty="0"/>
              <a:t> blocks all back-door paths from </a:t>
            </a:r>
            <a:r>
              <a:rPr lang="en-US" sz="1200" i="1" dirty="0"/>
              <a:t>A</a:t>
            </a:r>
            <a:r>
              <a:rPr lang="en-US" sz="1200" dirty="0"/>
              <a:t> to </a:t>
            </a:r>
            <a:r>
              <a:rPr lang="en-US" sz="1200" i="1" dirty="0"/>
              <a:t>Y</a:t>
            </a:r>
            <a:r>
              <a:rPr lang="en-US" sz="1200" dirty="0"/>
              <a:t> then conditioning on </a:t>
            </a:r>
            <a:r>
              <a:rPr lang="en-US" sz="1200" i="1" dirty="0"/>
              <a:t>Z</a:t>
            </a:r>
            <a:r>
              <a:rPr lang="en-US" sz="1200" dirty="0"/>
              <a:t> suffices to control for confounding for the estimation of the causal effect of </a:t>
            </a:r>
            <a:r>
              <a:rPr lang="en-US" sz="1200" i="1" dirty="0"/>
              <a:t>A</a:t>
            </a:r>
            <a:r>
              <a:rPr lang="en-US" sz="1200" dirty="0"/>
              <a:t> on </a:t>
            </a:r>
            <a:r>
              <a:rPr lang="en-US" sz="1200" i="1" dirty="0"/>
              <a:t>Y</a:t>
            </a:r>
            <a:r>
              <a:rPr lang="en-US" sz="1200" dirty="0"/>
              <a:t>.</a:t>
            </a:r>
          </a:p>
          <a:p>
            <a:r>
              <a:rPr lang="en-US" sz="1200" dirty="0"/>
              <a:t>A graph is </a:t>
            </a:r>
            <a:r>
              <a:rPr lang="en-US" sz="1200" i="1" dirty="0"/>
              <a:t>causal</a:t>
            </a:r>
            <a:r>
              <a:rPr lang="en-US" sz="1200" dirty="0"/>
              <a:t> if every arrow represents the presence of an effect of the parent (causal) variable on the child (affected) variable. In a causal graph, a directed path represents a causal pathway, and an X-to-Y arrow represents a direct effect of X on Y within the graph (an effect not mediated through any other variable in the graph). Each graph in Figure 1 summarizes causal relations within a population of individuals, and each variable represents the states or events among individuals in that population. For example, if X is a treatment variable, then the value of X for an individual is the level of treatment received by the </a:t>
            </a:r>
            <a:r>
              <a:rPr lang="en-US" sz="1200" dirty="0" err="1"/>
              <a:t>iåndividual</a:t>
            </a:r>
            <a:r>
              <a:rPr lang="en-US" sz="1200" dirty="0"/>
              <a:t>. </a:t>
            </a:r>
            <a:r>
              <a:rPr lang="en-US" sz="1200" b="1" dirty="0"/>
              <a:t>Absence of a directed path from X to Y in the graph corresponds to the causal null hypothesis that no alteration of the distribution of X could change the distribution of Y.</a:t>
            </a:r>
          </a:p>
          <a:p>
            <a:r>
              <a:rPr lang="en-US" sz="1200" dirty="0"/>
              <a:t>The ‘population’ might contain just one individual, in which case the graph is a model for effects on that individual. Furthermore, the ‘individuals’ in the population need not be persons; they may be administrative entities, natural groupings, or any other unit of interest. For example, in a study of the effect of state helmet laws on riding-accident mortality Y among motorcyclists, the individual units could be states, X could be helmet-law status, and Z could be helmet-law enforcement levels. One could also draw an accident-level graph in which X could be helmet-law status in the accident’s locale, Z indicates whether the motorcyclist was wearing a helmet, and Y indicates whether the motorcyclist was killed.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“Causal DAGs are acyclic because a variable cannot cause itself, either directly or through other variables.”</a:t>
            </a:r>
          </a:p>
          <a:p>
            <a:endParaRPr lang="en-US" sz="1200" dirty="0"/>
          </a:p>
          <a:p>
            <a:r>
              <a:rPr lang="en-US" sz="1200" dirty="0"/>
              <a:t>In econometrics (?) assignment selection bias is one part of a decomposition of the observed treatment contrast ATE = ATT + SELECTION-BIAS</a:t>
            </a:r>
          </a:p>
          <a:p>
            <a:r>
              <a:rPr lang="en-US" sz="1200" dirty="0"/>
              <a:t>Elsewhere selection bias refers to SAMPLE selection bias.</a:t>
            </a:r>
          </a:p>
          <a:p>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Identification conditions can be expressed in diverse ways, e.g. judging conditional independencies among counterfactual variables, often called strong </a:t>
            </a:r>
            <a:r>
              <a:rPr lang="en-US" sz="1200" dirty="0" err="1"/>
              <a:t>ignorability</a:t>
            </a:r>
            <a:r>
              <a:rPr lang="en-US" sz="1200" dirty="0"/>
              <a:t>, conditional </a:t>
            </a:r>
            <a:r>
              <a:rPr lang="en-US" sz="1200" dirty="0" err="1"/>
              <a:t>ignorability</a:t>
            </a:r>
            <a:r>
              <a:rPr lang="en-US" sz="1200" dirty="0"/>
              <a:t> , or sequential </a:t>
            </a:r>
            <a:r>
              <a:rPr lang="en-US" sz="1200" dirty="0" err="1"/>
              <a:t>ignorability</a:t>
            </a:r>
            <a:r>
              <a:rPr lang="en-US" sz="1200" dirty="0"/>
              <a:t>, presents a formidable task without structural models. Efforts to replace </a:t>
            </a:r>
            <a:r>
              <a:rPr lang="en-US" sz="1200" dirty="0" err="1"/>
              <a:t>ignorability</a:t>
            </a:r>
            <a:r>
              <a:rPr lang="en-US" sz="1200" dirty="0"/>
              <a:t> vocabulary - with notions such as no unmeasured confounders, no unmeasured confounding, as if randomized, effectively randomly assigned, or essentially random - create ambiguity. First, the notion of a confounder varies significantly from author to author. Some define a confounder (say of the NP-CTRA relationship) as a variable that affects both NP and CTRA. Some define confounder as a variable that is associated with both NP and CTRA. Others allow for a confounder to affect NP and be associated with CTRA. Worse yet, the expression no unmeasured confounders is sometimes used to exclude the very existence of such confounders and sometimes to affirm our ability to neutralize them by controlling other variables, not necessarily confounders. Second, the interpretations have taken sequential </a:t>
            </a:r>
            <a:r>
              <a:rPr lang="en-US" sz="1200" dirty="0" err="1"/>
              <a:t>ignorability</a:t>
            </a:r>
            <a:r>
              <a:rPr lang="en-US" sz="1200" dirty="0"/>
              <a:t> as a starting point and consequently are overly stringent – sequential </a:t>
            </a:r>
            <a:r>
              <a:rPr lang="en-US" sz="1200" dirty="0" err="1"/>
              <a:t>ignorability</a:t>
            </a:r>
            <a:r>
              <a:rPr lang="en-US" sz="1200" dirty="0"/>
              <a:t> is a sufficient but not necessary condition for identifying natural effects. Weaker conditions can be articulated in a transparent and unambiguous language which provide a greater identification power and a greater conceptual clarity.</a:t>
            </a:r>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40</a:t>
            </a:fld>
            <a:endParaRPr lang="en-US"/>
          </a:p>
        </p:txBody>
      </p:sp>
    </p:spTree>
    <p:extLst>
      <p:ext uri="{BB962C8B-B14F-4D97-AF65-F5344CB8AC3E}">
        <p14:creationId xmlns:p14="http://schemas.microsoft.com/office/powerpoint/2010/main" val="2134272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unknown to us, or if this is just one strata/subpopulation of S of our data, this sample only contains T + Y &gt; c</a:t>
            </a:r>
          </a:p>
          <a:p>
            <a:r>
              <a:rPr lang="en-US" sz="1200" dirty="0"/>
              <a:t>Then observed Y &lt; c (beneath threshold) must come from  T = 1 (cannot be beneath threshold).</a:t>
            </a:r>
          </a:p>
          <a:p>
            <a:r>
              <a:rPr lang="en-US" sz="1200" dirty="0" err="1"/>
              <a:t>Berkson</a:t>
            </a:r>
            <a:r>
              <a:rPr lang="en-US" sz="1200" dirty="0"/>
              <a:t>: T = Talented academic, Y = running speed.</a:t>
            </a:r>
          </a:p>
          <a:p>
            <a:r>
              <a:rPr lang="en-US" sz="1200" dirty="0"/>
              <a:t>So, “must not stratify by variables affected by treatment”</a:t>
            </a:r>
          </a:p>
          <a:p>
            <a:r>
              <a:rPr lang="en-US" sz="1200" dirty="0"/>
              <a:t>In fact this is necessary, but not sufficient (c.f. Pearl).</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43</a:t>
            </a:fld>
            <a:endParaRPr lang="en-US"/>
          </a:p>
        </p:txBody>
      </p:sp>
    </p:spTree>
    <p:extLst>
      <p:ext uri="{BB962C8B-B14F-4D97-AF65-F5344CB8AC3E}">
        <p14:creationId xmlns:p14="http://schemas.microsoft.com/office/powerpoint/2010/main" val="3650839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45</a:t>
            </a:fld>
            <a:endParaRPr lang="en-US"/>
          </a:p>
        </p:txBody>
      </p:sp>
    </p:spTree>
    <p:extLst>
      <p:ext uri="{BB962C8B-B14F-4D97-AF65-F5344CB8AC3E}">
        <p14:creationId xmlns:p14="http://schemas.microsoft.com/office/powerpoint/2010/main" val="269795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sz="1200" dirty="0"/>
              <a:t>Solution?</a:t>
            </a:r>
          </a:p>
          <a:p>
            <a:endParaRPr lang="is-IS" sz="1200" dirty="0"/>
          </a:p>
          <a:p>
            <a:r>
              <a:rPr lang="is-IS" sz="1200" dirty="0"/>
              <a:t>a) One assumption which guarentees no relation on average is to randomize: ensures that treatment is independent of EVERYTHING.</a:t>
            </a:r>
          </a:p>
          <a:p>
            <a:r>
              <a:rPr lang="en-US" sz="1200" dirty="0"/>
              <a:t>Want balance/</a:t>
            </a:r>
            <a:r>
              <a:rPr lang="en-US" sz="1200" dirty="0" err="1"/>
              <a:t>orthogonality</a:t>
            </a:r>
            <a:r>
              <a:rPr lang="en-US" sz="1200" dirty="0"/>
              <a:t>/independence</a:t>
            </a:r>
            <a:r>
              <a:rPr lang="en-US" sz="1200" baseline="0" dirty="0"/>
              <a:t> of treatment</a:t>
            </a:r>
            <a:r>
              <a:rPr lang="en-US" sz="1200" dirty="0"/>
              <a:t> with all un/observed causes of outcome.</a:t>
            </a:r>
          </a:p>
          <a:p>
            <a:pPr marL="0" indent="0">
              <a:buFontTx/>
              <a:buNone/>
            </a:pPr>
            <a:r>
              <a:rPr lang="en-US" sz="1200" dirty="0"/>
              <a:t>Improbable under if assignment random so </a:t>
            </a:r>
            <a:r>
              <a:rPr lang="en-US" sz="1200" b="1" dirty="0"/>
              <a:t>independent</a:t>
            </a:r>
            <a:r>
              <a:rPr lang="en-US" sz="1200" dirty="0"/>
              <a:t> of everything (exclusion restrictions of the dice).</a:t>
            </a:r>
          </a:p>
          <a:p>
            <a:endParaRPr lang="is-IS" sz="1200" dirty="0"/>
          </a:p>
          <a:p>
            <a:r>
              <a:rPr lang="is-IS" sz="1200" dirty="0"/>
              <a:t>Thus in born the RCT. </a:t>
            </a:r>
            <a:r>
              <a:rPr lang="en-US" sz="1200" dirty="0"/>
              <a:t>1) Zero average causal effect is not zero causal effect.</a:t>
            </a:r>
          </a:p>
          <a:p>
            <a:endParaRPr lang="en-US" sz="1200" dirty="0"/>
          </a:p>
          <a:p>
            <a:r>
              <a:rPr lang="en-US" sz="1200" dirty="0"/>
              <a:t>Fisher trades something you don’t know (natural assignment) for something you do (experimental assignment mechanism).</a:t>
            </a:r>
          </a:p>
          <a:p>
            <a:endParaRPr lang="en-US" sz="1200" dirty="0"/>
          </a:p>
          <a:p>
            <a:r>
              <a:rPr lang="en-US" sz="1200" dirty="0"/>
              <a:t>Independence addresses bias (of ATE: E(</a:t>
            </a:r>
            <a:r>
              <a:rPr lang="en-US" sz="1200" dirty="0" err="1"/>
              <a:t>Y_t</a:t>
            </a:r>
            <a:r>
              <a:rPr lang="en-US" sz="1200" dirty="0"/>
              <a:t>) = E(Y_1) , </a:t>
            </a:r>
            <a:r>
              <a:rPr lang="en-US" sz="1200" dirty="0" err="1"/>
              <a:t>etc</a:t>
            </a:r>
            <a:r>
              <a:rPr lang="en-US" sz="1200" dirty="0"/>
              <a:t>), re-randomization addresses variance.</a:t>
            </a:r>
          </a:p>
          <a:p>
            <a:r>
              <a:rPr lang="en-US" sz="1200" dirty="0"/>
              <a:t>Test statistic distribution only reflects induced randomization, that would be induced </a:t>
            </a:r>
          </a:p>
          <a:p>
            <a:r>
              <a:rPr lang="en-US" sz="1200" dirty="0"/>
              <a:t>by the experimentation mechanism. </a:t>
            </a:r>
          </a:p>
          <a:p>
            <a:r>
              <a:rPr lang="en-US" sz="1200" dirty="0"/>
              <a:t>Attempts to address spurious </a:t>
            </a:r>
            <a:r>
              <a:rPr lang="en-US" sz="1200" dirty="0" err="1"/>
              <a:t>overfitting</a:t>
            </a:r>
            <a:r>
              <a:rPr lang="en-US" sz="1200" dirty="0"/>
              <a:t> (of treatment to an unobserved cause of PO) to a specific random realization.</a:t>
            </a:r>
          </a:p>
          <a:p>
            <a:endParaRPr lang="en-US" sz="1200" dirty="0"/>
          </a:p>
          <a:p>
            <a:r>
              <a:rPr lang="en-US" sz="1200" dirty="0"/>
              <a:t>2 ways to get wrong answer. Systematic bias and random variance. As n to </a:t>
            </a:r>
            <a:r>
              <a:rPr lang="en-US" sz="1200" dirty="0" err="1"/>
              <a:t>infty</a:t>
            </a:r>
            <a:r>
              <a:rPr lang="en-US" sz="1200" dirty="0"/>
              <a:t>  the second diminishes.</a:t>
            </a:r>
          </a:p>
          <a:p>
            <a:endParaRPr lang="en-US" sz="1200" dirty="0"/>
          </a:p>
          <a:p>
            <a:endParaRPr lang="en-US" sz="1200" dirty="0"/>
          </a:p>
          <a:p>
            <a:endParaRPr lang="en-US" sz="1200" dirty="0"/>
          </a:p>
          <a:p>
            <a:r>
              <a:rPr lang="en-US" sz="1200" dirty="0"/>
              <a:t>--</a:t>
            </a:r>
          </a:p>
          <a:p>
            <a:r>
              <a:rPr lang="en-US" sz="1200" dirty="0"/>
              <a:t>Fishers null counterfactual imputation.</a:t>
            </a:r>
          </a:p>
          <a:p>
            <a:r>
              <a:rPr lang="en-US" sz="1200" dirty="0"/>
              <a:t>Under sharp point null</a:t>
            </a:r>
          </a:p>
          <a:p>
            <a:r>
              <a:rPr lang="en-US" sz="1200" dirty="0"/>
              <a:t>- all counterfactuals known (on the line).</a:t>
            </a:r>
          </a:p>
          <a:p>
            <a:r>
              <a:rPr lang="en-US" sz="1200" dirty="0"/>
              <a:t>Under RCT</a:t>
            </a:r>
          </a:p>
          <a:p>
            <a:pPr marL="285750" indent="-285750">
              <a:buFontTx/>
              <a:buChar char="-"/>
            </a:pPr>
            <a:r>
              <a:rPr lang="en-US" sz="1200" dirty="0"/>
              <a:t>assignment mechanism independent of everything, including the POs, so T _| </a:t>
            </a:r>
            <a:r>
              <a:rPr lang="en-US" sz="1200" dirty="0" err="1"/>
              <a:t>Y_t</a:t>
            </a:r>
            <a:endParaRPr lang="en-US" sz="1200" dirty="0"/>
          </a:p>
          <a:p>
            <a:pPr marL="285750" indent="-285750">
              <a:buFontTx/>
              <a:buChar char="-"/>
            </a:pPr>
            <a:r>
              <a:rPr lang="en-US" sz="1200" dirty="0"/>
              <a:t>propensity scores known.</a:t>
            </a:r>
          </a:p>
          <a:p>
            <a:r>
              <a:rPr lang="en-US" sz="1200" dirty="0"/>
              <a:t>Use the randomization distribution used for actual assignment, to </a:t>
            </a:r>
            <a:r>
              <a:rPr lang="en-US" sz="1200" dirty="0" err="1"/>
              <a:t>rerandomize</a:t>
            </a:r>
            <a:r>
              <a:rPr lang="en-US" sz="1200" dirty="0"/>
              <a:t>. </a:t>
            </a:r>
          </a:p>
          <a:p>
            <a:r>
              <a:rPr lang="en-US" sz="1200" dirty="0"/>
              <a:t>Falsify this imputation.</a:t>
            </a:r>
          </a:p>
          <a:p>
            <a:r>
              <a:rPr lang="en-US" sz="1200" dirty="0" err="1"/>
              <a:t>Ave_y_t</a:t>
            </a:r>
            <a:r>
              <a:rPr lang="en-US" sz="1200" dirty="0"/>
              <a:t>- </a:t>
            </a:r>
            <a:r>
              <a:rPr lang="en-US" sz="1200" dirty="0" err="1"/>
              <a:t>Ave_y_c</a:t>
            </a:r>
            <a:r>
              <a:rPr lang="en-US" sz="1200" dirty="0"/>
              <a:t> is specific to  (</a:t>
            </a:r>
            <a:r>
              <a:rPr lang="en-US" sz="1200" dirty="0" err="1"/>
              <a:t>overfits</a:t>
            </a:r>
            <a:r>
              <a:rPr lang="en-US" sz="1200" dirty="0"/>
              <a:t>) the particular assignment vector w (varies over </a:t>
            </a:r>
            <a:r>
              <a:rPr lang="en-US" sz="1200" dirty="0" err="1"/>
              <a:t>assigments</a:t>
            </a:r>
            <a:r>
              <a:rPr lang="en-US" sz="1200" dirty="0"/>
              <a:t>), while the </a:t>
            </a:r>
            <a:r>
              <a:rPr lang="en-US" sz="1200" dirty="0" err="1"/>
              <a:t>estimand</a:t>
            </a:r>
            <a:r>
              <a:rPr lang="en-US" sz="1200" dirty="0"/>
              <a:t> is constant.</a:t>
            </a:r>
          </a:p>
          <a:p>
            <a:r>
              <a:rPr lang="en-US" sz="1200" dirty="0" err="1"/>
              <a:t>aveY_t</a:t>
            </a:r>
            <a:r>
              <a:rPr lang="en-US" sz="1200" dirty="0"/>
              <a:t> – </a:t>
            </a:r>
            <a:r>
              <a:rPr lang="en-US" sz="1200" dirty="0" err="1"/>
              <a:t>aveY_c</a:t>
            </a:r>
            <a:r>
              <a:rPr lang="en-US" sz="1200" dirty="0"/>
              <a:t> denotes this change over the randomization distribution of assignments.</a:t>
            </a:r>
          </a:p>
          <a:p>
            <a:r>
              <a:rPr lang="en-US" sz="1200" dirty="0"/>
              <a:t> </a:t>
            </a:r>
          </a:p>
          <a:p>
            <a:endParaRPr lang="en-US" sz="1200" dirty="0"/>
          </a:p>
          <a:p>
            <a:r>
              <a:rPr lang="en-US" sz="1200" dirty="0"/>
              <a:t>Solution: control and/or randomize.</a:t>
            </a:r>
          </a:p>
          <a:p>
            <a:r>
              <a:rPr lang="en-US" sz="1200" dirty="0"/>
              <a:t>Improbable under if assignment random. </a:t>
            </a:r>
          </a:p>
          <a:p>
            <a:r>
              <a:rPr lang="en-US" sz="1200" dirty="0"/>
              <a:t>Chance increases with outcome dimension: the multiple comparison problem/</a:t>
            </a:r>
            <a:r>
              <a:rPr lang="en-US" sz="1200" dirty="0" err="1"/>
              <a:t>overfitting</a:t>
            </a:r>
            <a:r>
              <a:rPr lang="en-US" sz="1200" dirty="0"/>
              <a:t>/type-I: solutions regularization,  pooling, averaging/gene-sets,</a:t>
            </a:r>
            <a:r>
              <a:rPr lang="is-IS" sz="1200" dirty="0"/>
              <a:t>…</a:t>
            </a:r>
            <a:endParaRPr lang="en-US" sz="1200" dirty="0"/>
          </a:p>
          <a:p>
            <a:r>
              <a:rPr lang="en-US" sz="1200" dirty="0"/>
              <a:t>Fishers proof by contradicting assumptions used to derived the null distribution,</a:t>
            </a:r>
          </a:p>
          <a:p>
            <a:r>
              <a:rPr lang="en-US" sz="1200" dirty="0"/>
              <a:t>i.e. “sharp” null imputation + randomization assumptions.</a:t>
            </a:r>
          </a:p>
          <a:p>
            <a:r>
              <a:rPr lang="en-US" sz="1200" dirty="0"/>
              <a:t>If the randomization is known and the imputation is known, then so is the distribution of the test statistic.</a:t>
            </a:r>
          </a:p>
          <a:p>
            <a:r>
              <a:rPr lang="en-US" sz="1200" dirty="0"/>
              <a:t>P-value is not an estimate, it’s </a:t>
            </a:r>
            <a:r>
              <a:rPr lang="en-US" sz="1200" dirty="0" err="1"/>
              <a:t>variibility</a:t>
            </a:r>
            <a:r>
              <a:rPr lang="en-US" sz="1200" dirty="0"/>
              <a:t> is not relevant. It is not predictive, it does not pertain to “reproducibility”.</a:t>
            </a:r>
          </a:p>
          <a:p>
            <a:r>
              <a:rPr lang="en-US" sz="1200" dirty="0"/>
              <a:t>Fixed </a:t>
            </a:r>
            <a:r>
              <a:rPr lang="en-US" sz="1200" dirty="0" err="1"/>
              <a:t>estimand</a:t>
            </a:r>
            <a:r>
              <a:rPr lang="en-US" sz="1200" dirty="0"/>
              <a:t>, random estimator.</a:t>
            </a:r>
          </a:p>
          <a:p>
            <a:endParaRPr lang="is-IS" sz="1200" dirty="0"/>
          </a:p>
          <a:p>
            <a:pPr marL="171450" indent="-171450">
              <a:buFontTx/>
              <a:buChar char="-"/>
            </a:pPr>
            <a:r>
              <a:rPr lang="en-US" sz="1200" dirty="0"/>
              <a:t>Fishers proof by contradiction: addresses both chance and systematic confounding. Introduces (known) variance to eliminate (unknown) bias.</a:t>
            </a:r>
          </a:p>
          <a:p>
            <a:pPr marL="171450" indent="-171450">
              <a:buFontTx/>
              <a:buChar char="-"/>
            </a:pPr>
            <a:r>
              <a:rPr lang="en-US" sz="1200" dirty="0"/>
              <a:t>P(T) , H0 -&gt; p(observable-test-statistic)</a:t>
            </a:r>
          </a:p>
          <a:p>
            <a:endParaRPr lang="is-IS" sz="1200" dirty="0"/>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46</a:t>
            </a:fld>
            <a:endParaRPr lang="en-US"/>
          </a:p>
        </p:txBody>
      </p:sp>
    </p:spTree>
    <p:extLst>
      <p:ext uri="{BB962C8B-B14F-4D97-AF65-F5344CB8AC3E}">
        <p14:creationId xmlns:p14="http://schemas.microsoft.com/office/powerpoint/2010/main" val="1855572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55</a:t>
            </a:fld>
            <a:endParaRPr lang="en-US"/>
          </a:p>
        </p:txBody>
      </p:sp>
    </p:spTree>
    <p:extLst>
      <p:ext uri="{BB962C8B-B14F-4D97-AF65-F5344CB8AC3E}">
        <p14:creationId xmlns:p14="http://schemas.microsoft.com/office/powerpoint/2010/main" val="269795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sz="1200" dirty="0"/>
              <a:t>Solution.</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b) “Control” perfect crossover</a:t>
            </a:r>
            <a:r>
              <a:rPr lang="is-IS" sz="1200" baseline="0" dirty="0"/>
              <a:t>/ceteris-parabis (between </a:t>
            </a:r>
            <a:r>
              <a:rPr lang="is-IS" sz="1200" dirty="0"/>
              <a:t>treat/control units,</a:t>
            </a:r>
            <a:r>
              <a:rPr lang="is-IS" sz="1200" baseline="0" dirty="0"/>
              <a:t> i.e. </a:t>
            </a:r>
            <a:r>
              <a:rPr lang="en-US" sz="1200" b="1" dirty="0"/>
              <a:t>I</a:t>
            </a:r>
            <a:r>
              <a:rPr lang="is-IS" sz="1200" b="1" dirty="0"/>
              <a:t>dentical/matched</a:t>
            </a:r>
            <a:r>
              <a:rPr lang="is-IS" sz="1200" dirty="0"/>
              <a:t> potential outcomes). </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“Control” removes bias by </a:t>
            </a:r>
            <a:r>
              <a:rPr lang="is-IS" sz="1200" b="1" dirty="0"/>
              <a:t>removing variation in the PO across treated units,</a:t>
            </a:r>
            <a:r>
              <a:rPr lang="is-IS" sz="1200" b="1" baseline="0" dirty="0"/>
              <a:t> b</a:t>
            </a:r>
            <a:r>
              <a:rPr lang="is-IS" sz="1200" dirty="0"/>
              <a:t>locking variation in confounders.</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In general, blocking reduce</a:t>
            </a:r>
            <a:r>
              <a:rPr lang="is-IS" sz="1200" baseline="0" dirty="0"/>
              <a:t> variance and bias</a:t>
            </a:r>
            <a:r>
              <a:rPr lang="en-US" sz="1200" baseline="0" dirty="0"/>
              <a:t> (blocking on </a:t>
            </a:r>
            <a:r>
              <a:rPr lang="en-US" sz="1200" dirty="0"/>
              <a:t>treatment-independent</a:t>
            </a:r>
            <a:r>
              <a:rPr lang="en-US" sz="1200" baseline="0" dirty="0"/>
              <a:t> and treatment-</a:t>
            </a:r>
            <a:r>
              <a:rPr lang="en-US" sz="1200" dirty="0"/>
              <a:t>dependent causes of the PO respectively i.e. factors that effect outcome, even had treatment been fixed).</a:t>
            </a:r>
          </a:p>
          <a:p>
            <a:r>
              <a:rPr lang="is-IS" sz="1200" dirty="0"/>
              <a:t>Here</a:t>
            </a:r>
            <a:r>
              <a:rPr lang="is-IS" sz="1200" baseline="0" dirty="0"/>
              <a:t> b</a:t>
            </a:r>
            <a:r>
              <a:rPr lang="is-IS" sz="1200" dirty="0"/>
              <a:t>ias/consistency</a:t>
            </a:r>
            <a:r>
              <a:rPr lang="is-IS" sz="1200" baseline="0" dirty="0"/>
              <a:t> trumps variance/efficiency.</a:t>
            </a:r>
            <a:endParaRPr lang="is-I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r>
              <a:rPr lang="en-US" sz="1200" dirty="0"/>
              <a:t>a) Match on categorical/c</a:t>
            </a:r>
            <a:r>
              <a:rPr lang="is-IS" sz="1200" dirty="0"/>
              <a:t>luster/batch/strata dummy/intercept effects – “fixed effect” - stands in for an </a:t>
            </a:r>
            <a:r>
              <a:rPr lang="is-IS" sz="1200" b="1" dirty="0"/>
              <a:t>unknown</a:t>
            </a:r>
            <a:r>
              <a:rPr lang="is-IS" sz="1200" dirty="0"/>
              <a:t> set of factors that vary across clusters - and cause variation in the joint potential outcome - but are assumed homogenous within strata/cluster.</a:t>
            </a:r>
          </a:p>
          <a:p>
            <a:r>
              <a:rPr lang="is-IS" sz="1200" dirty="0"/>
              <a:t>Group units into clusters with homogenous/constant/comparable potential effects (ceteris parabis)</a:t>
            </a:r>
            <a:r>
              <a:rPr lang="is-IS" sz="1200" baseline="0" dirty="0"/>
              <a:t> </a:t>
            </a:r>
            <a:r>
              <a:rPr lang="is-IS" sz="1200" dirty="0"/>
              <a:t>and observe both.</a:t>
            </a:r>
          </a:p>
          <a:p>
            <a:pPr marL="0" marR="0" indent="0" algn="l" defTabSz="457200" rtl="0" eaLnBrk="1" fontAlgn="auto" latinLnBrk="0" hangingPunct="1">
              <a:lnSpc>
                <a:spcPct val="100000"/>
              </a:lnSpc>
              <a:spcBef>
                <a:spcPts val="0"/>
              </a:spcBef>
              <a:spcAft>
                <a:spcPts val="0"/>
              </a:spcAft>
              <a:buClrTx/>
              <a:buSzTx/>
              <a:buFontTx/>
              <a:buNone/>
              <a:tabLst/>
              <a:defRPr/>
            </a:pPr>
            <a:r>
              <a:rPr lang="is-IS" sz="1200" dirty="0"/>
              <a:t>Batch/strata/slice/block = </a:t>
            </a:r>
            <a:r>
              <a:rPr lang="is-IS" sz="1200" b="1" dirty="0"/>
              <a:t>set</a:t>
            </a:r>
            <a:r>
              <a:rPr lang="is-IS" sz="1200" dirty="0"/>
              <a:t> the value of a variable that effects POS.</a:t>
            </a:r>
          </a:p>
          <a:p>
            <a:r>
              <a:rPr lang="is-IS" sz="1200" dirty="0"/>
              <a:t>But how do you know which units are PO homogenous (PO</a:t>
            </a:r>
            <a:r>
              <a:rPr lang="is-IS" sz="1200" baseline="0" dirty="0"/>
              <a:t> unobserved)</a:t>
            </a:r>
            <a:r>
              <a:rPr lang="is-IS" sz="1200" dirty="0"/>
              <a:t>?  Need knowledge!</a:t>
            </a:r>
          </a:p>
          <a:p>
            <a:r>
              <a:rPr lang="is-IS" sz="1200" dirty="0"/>
              <a:t>E</a:t>
            </a:r>
            <a:r>
              <a:rPr lang="en-US" sz="1200" dirty="0"/>
              <a:t>n</a:t>
            </a:r>
            <a:r>
              <a:rPr lang="is-IS" sz="1200" dirty="0"/>
              <a:t>code this knowledge with a DAG.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b)</a:t>
            </a:r>
            <a:r>
              <a:rPr lang="en-US" sz="1200" baseline="0" dirty="0"/>
              <a:t> Match on continuous </a:t>
            </a:r>
            <a:r>
              <a:rPr lang="en-US" sz="1200" dirty="0"/>
              <a:t>variables which affect outcome (then don’t need to stratify on cluster category/dummy?).</a:t>
            </a:r>
          </a:p>
          <a:p>
            <a:endParaRPr lang="is-IS" sz="1200" dirty="0"/>
          </a:p>
          <a:p>
            <a:r>
              <a:rPr lang="is-IS" sz="1200" dirty="0"/>
              <a:t>“Fixed effect” Imperative to fix strata at odds with random strata effects model.</a:t>
            </a:r>
          </a:p>
          <a:p>
            <a:r>
              <a:rPr lang="en-US" sz="1200" b="1" dirty="0"/>
              <a:t>Cluster indexed confounding (clusters move up the diagonal have different assignment </a:t>
            </a:r>
            <a:r>
              <a:rPr lang="en-US" sz="1200" b="1" dirty="0" err="1"/>
              <a:t>probabality</a:t>
            </a:r>
            <a:r>
              <a:rPr lang="en-US" sz="1200" b="1" dirty="0"/>
              <a:t>) “second-level confounds”  violate standard MLM assumptions.</a:t>
            </a:r>
          </a:p>
          <a:p>
            <a:r>
              <a:rPr lang="en-US" sz="1200" b="1" dirty="0"/>
              <a:t>Cluster indexed heterogeneity (clusters move orthogonal to the diagonal); can use a multilevel random coefficients model if no subject-treatment confounding,  e.g. in a perfect crossover setting within cluster/group/subject. Then, for example, intra-class coefficient (i.e. intra-cluster mutual information) is just one population </a:t>
            </a:r>
            <a:r>
              <a:rPr lang="en-US" sz="1200" b="1" dirty="0" err="1"/>
              <a:t>estimand</a:t>
            </a:r>
            <a:r>
              <a:rPr lang="en-US" sz="1200" b="1" dirty="0"/>
              <a:t> from MLM, also regularized intra-class effects themselves.</a:t>
            </a:r>
          </a:p>
          <a:p>
            <a:endParaRPr lang="en-US" sz="1200" dirty="0"/>
          </a:p>
          <a:p>
            <a:r>
              <a:rPr lang="is-IS" sz="1200" dirty="0"/>
              <a:t>Stratify/block on cluster/group/strata/”fixed effect” to block backdoor (if strata-treatment confounding), or to do variance decomposition (within versus between strata, e.g. </a:t>
            </a:r>
            <a:r>
              <a:rPr lang="en-US" sz="1200" dirty="0"/>
              <a:t>Q</a:t>
            </a:r>
            <a:r>
              <a:rPr lang="is-IS" sz="1200" dirty="0"/>
              <a:t>uantified by intra-class correlation), or to explain between strata variation based on second-level predictors (but only do these if no confounding). Can use shrinkage here. </a:t>
            </a:r>
            <a:endParaRPr lang="en-US" sz="1200" b="1"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56</a:t>
            </a:fld>
            <a:endParaRPr lang="en-US"/>
          </a:p>
        </p:txBody>
      </p:sp>
    </p:spTree>
    <p:extLst>
      <p:ext uri="{BB962C8B-B14F-4D97-AF65-F5344CB8AC3E}">
        <p14:creationId xmlns:p14="http://schemas.microsoft.com/office/powerpoint/2010/main" val="1737164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Non-RCT</a:t>
            </a:r>
          </a:p>
          <a:p>
            <a:r>
              <a:rPr lang="en-US" sz="800" dirty="0" err="1"/>
              <a:t>Ignorability</a:t>
            </a:r>
            <a:r>
              <a:rPr lang="en-US" sz="800" dirty="0"/>
              <a:t> sufficient (RCT unnecessary)</a:t>
            </a:r>
          </a:p>
          <a:p>
            <a:r>
              <a:rPr lang="en-US" sz="800" dirty="0"/>
              <a:t>Conditions!?</a:t>
            </a:r>
          </a:p>
          <a:p>
            <a:pPr lvl="1"/>
            <a:r>
              <a:rPr lang="en-US" sz="800" dirty="0"/>
              <a:t> Backdoor identification conditions via d-separation algorithm (about bias not variance)</a:t>
            </a:r>
          </a:p>
          <a:p>
            <a:pPr lvl="1"/>
            <a:r>
              <a:rPr lang="en-US" sz="800" dirty="0"/>
              <a:t>Block natural (and avoid </a:t>
            </a:r>
            <a:r>
              <a:rPr lang="en-US" sz="800" dirty="0" err="1"/>
              <a:t>artifactual</a:t>
            </a:r>
            <a:r>
              <a:rPr lang="en-US" sz="800" dirty="0"/>
              <a:t>) confounding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57</a:t>
            </a:fld>
            <a:endParaRPr lang="en-US"/>
          </a:p>
        </p:txBody>
      </p:sp>
    </p:spTree>
    <p:extLst>
      <p:ext uri="{BB962C8B-B14F-4D97-AF65-F5344CB8AC3E}">
        <p14:creationId xmlns:p14="http://schemas.microsoft.com/office/powerpoint/2010/main" val="63402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800" dirty="0"/>
              <a:t>stratification doesn’t work</a:t>
            </a:r>
          </a:p>
          <a:p>
            <a:pPr lvl="2"/>
            <a:r>
              <a:rPr lang="en-US" sz="800" dirty="0"/>
              <a:t>Mediation + feedback</a:t>
            </a:r>
          </a:p>
          <a:p>
            <a:pPr lvl="2"/>
            <a:r>
              <a:rPr lang="en-US" sz="800" dirty="0"/>
              <a:t>Confounders affected by prior treatment - both confounders and mediators- called  “time-dependent confounds” in epidemiology.</a:t>
            </a:r>
          </a:p>
          <a:p>
            <a:endParaRPr lang="en-US" dirty="0"/>
          </a:p>
          <a:p>
            <a:r>
              <a:rPr lang="en-US" dirty="0"/>
              <a:t>The standard regression approach to mediation analysis in randomized trials assumes sequential </a:t>
            </a:r>
            <a:r>
              <a:rPr lang="en-US" dirty="0" err="1"/>
              <a:t>ignorability</a:t>
            </a:r>
            <a:r>
              <a:rPr lang="en-US" dirty="0"/>
              <a:t> of the mediator, that is that the mediator is effectively randomly assigned given baseline covariates and the randomized treatment. Since the experiment does not randomize the mediator, sequential </a:t>
            </a:r>
            <a:r>
              <a:rPr lang="en-US" dirty="0" err="1"/>
              <a:t>ignorability</a:t>
            </a:r>
            <a:r>
              <a:rPr lang="en-US" dirty="0"/>
              <a:t> is often not plausible.</a:t>
            </a:r>
          </a:p>
          <a:p>
            <a:endParaRPr lang="en-US" dirty="0"/>
          </a:p>
          <a:p>
            <a:r>
              <a:rPr lang="en-US" dirty="0"/>
              <a:t>Alternatives to sequential </a:t>
            </a:r>
            <a:r>
              <a:rPr lang="en-US" dirty="0" err="1"/>
              <a:t>ignorability</a:t>
            </a:r>
            <a:r>
              <a:rPr lang="en-US" dirty="0"/>
              <a:t>.</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59</a:t>
            </a:fld>
            <a:endParaRPr lang="en-US"/>
          </a:p>
        </p:txBody>
      </p:sp>
    </p:spTree>
    <p:extLst>
      <p:ext uri="{BB962C8B-B14F-4D97-AF65-F5344CB8AC3E}">
        <p14:creationId xmlns:p14="http://schemas.microsoft.com/office/powerpoint/2010/main" val="1658721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New identification issues.</a:t>
            </a:r>
          </a:p>
          <a:p>
            <a:pPr marL="285750" indent="-285750">
              <a:buFontTx/>
              <a:buChar char="-"/>
            </a:pPr>
            <a:r>
              <a:rPr lang="en-US" sz="1200" dirty="0"/>
              <a:t>Natural indirect effect never observed.</a:t>
            </a:r>
          </a:p>
          <a:p>
            <a:pPr marL="285750" indent="-285750">
              <a:buFontTx/>
              <a:buChar char="-"/>
            </a:pPr>
            <a:r>
              <a:rPr lang="en-US" sz="1200" dirty="0"/>
              <a:t>Heterogeneity more important now.</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60</a:t>
            </a:fld>
            <a:endParaRPr lang="en-US"/>
          </a:p>
        </p:txBody>
      </p:sp>
    </p:spTree>
    <p:extLst>
      <p:ext uri="{BB962C8B-B14F-4D97-AF65-F5344CB8AC3E}">
        <p14:creationId xmlns:p14="http://schemas.microsoft.com/office/powerpoint/2010/main" val="269198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Statistically "controlling" for M in the analysis (by including M in the regression equation) does not physically disable the paths going through M ; it merely matches samples with equal M values, and thus induces spurious correlations among other factors in the analysis, see (Pearl 2014). This can be readily shown using classical path-tracing rules.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63</a:t>
            </a:fld>
            <a:endParaRPr lang="en-US"/>
          </a:p>
        </p:txBody>
      </p:sp>
    </p:spTree>
    <p:extLst>
      <p:ext uri="{BB962C8B-B14F-4D97-AF65-F5344CB8AC3E}">
        <p14:creationId xmlns:p14="http://schemas.microsoft.com/office/powerpoint/2010/main" val="214019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a:t>
            </a:r>
            <a:r>
              <a:rPr lang="en-US" baseline="0" dirty="0"/>
              <a:t> causal inference. Policy.</a:t>
            </a:r>
          </a:p>
          <a:p>
            <a:r>
              <a:rPr lang="en-US" baseline="0" dirty="0"/>
              <a:t>- Ideal outcome of DE, or DEGS, is an non-zero association between exposure/expression.</a:t>
            </a:r>
          </a:p>
          <a:p>
            <a:r>
              <a:rPr lang="en-US" baseline="0" dirty="0"/>
              <a:t>- A positive correlation, is consistent with positive causation, zero, or negative causation, i.e. have no idea unless causation is identified.</a:t>
            </a:r>
          </a:p>
          <a:p>
            <a:r>
              <a:rPr lang="en-US" baseline="0" dirty="0"/>
              <a:t>- If you care about policy, there is no avoiding this.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involves being more careful about what causation is – in particular I discuss the structural and non-structural counterfactual - but I have attempted to create a cartoon guide as I knew this was to take place at 8.30 am.</a:t>
            </a:r>
          </a:p>
          <a:p>
            <a:endParaRPr lang="en-US" baseline="0" dirty="0"/>
          </a:p>
          <a:p>
            <a:r>
              <a:rPr lang="en-US" dirty="0"/>
              <a:t>You cannot do inference without assumptions, causal inference entails the conditions/assumptions needed for a causal conclusion.</a:t>
            </a:r>
          </a:p>
          <a:p>
            <a:r>
              <a:rPr lang="en-US" dirty="0"/>
              <a:t>I want to move toward a more explicitly causal discussion of social genomics. Concerned with defining non/structural PO, identifying bias/identification in causal inference (confounding, selection, measurement) – total and path-specific - and causal structure learning (not statistical precision/prediction). Thus tension with predictive research</a:t>
            </a:r>
          </a:p>
          <a:p>
            <a:pPr lvl="1"/>
            <a:r>
              <a:rPr lang="en-US" dirty="0"/>
              <a:t>No trading bias for variance (no James-Stein, shrinkage, </a:t>
            </a:r>
            <a:r>
              <a:rPr lang="en-US" dirty="0" err="1"/>
              <a:t>etc</a:t>
            </a:r>
            <a:r>
              <a:rPr lang="en-US" dirty="0"/>
              <a:t>): “consistency before efficiency” (although this is overstated, we must always make simplifying assumptions with bias).</a:t>
            </a:r>
          </a:p>
          <a:p>
            <a:pPr lvl="1"/>
            <a:r>
              <a:rPr lang="en-US" dirty="0" err="1"/>
              <a:t>Underfitting</a:t>
            </a:r>
            <a:r>
              <a:rPr lang="en-US" dirty="0"/>
              <a:t>/</a:t>
            </a:r>
            <a:r>
              <a:rPr lang="en-US" dirty="0" err="1"/>
              <a:t>overfitting</a:t>
            </a:r>
            <a:r>
              <a:rPr lang="en-US" dirty="0"/>
              <a:t>.</a:t>
            </a:r>
          </a:p>
          <a:p>
            <a:pPr lvl="1"/>
            <a:r>
              <a:rPr lang="en-US" dirty="0"/>
              <a:t>Variance and bias reduction.</a:t>
            </a:r>
          </a:p>
          <a:p>
            <a:r>
              <a:rPr lang="en-US" dirty="0" err="1"/>
              <a:t>Intrepidation</a:t>
            </a:r>
            <a:r>
              <a:rPr lang="en-US" dirty="0"/>
              <a:t>: Hard to talk about causality because many </a:t>
            </a:r>
            <a:r>
              <a:rPr lang="en-US" dirty="0" err="1"/>
              <a:t>qwirks</a:t>
            </a:r>
            <a:r>
              <a:rPr lang="en-US" dirty="0"/>
              <a:t>, econ, stats, have different jargon. Causal assumptions often implicit in genomic, e.g. because assumed that people are dealing with randomized controlled experiments. In non-randomized studies, we must be explicit. The good news is the underlying concepts are simple and related.</a:t>
            </a:r>
          </a:p>
          <a:p>
            <a:r>
              <a:rPr lang="en-US" dirty="0"/>
              <a:t>I will take a historical perspective and rehearse </a:t>
            </a:r>
          </a:p>
          <a:p>
            <a:pPr lvl="1"/>
            <a:r>
              <a:rPr lang="en-US" dirty="0"/>
              <a:t>what is special about RCTs, only their qualitative identification assumptions. </a:t>
            </a:r>
          </a:p>
          <a:p>
            <a:pPr lvl="1"/>
            <a:r>
              <a:rPr lang="en-US" dirty="0"/>
              <a:t>their limitations, no mediation: even with randomization!</a:t>
            </a:r>
          </a:p>
          <a:p>
            <a:r>
              <a:rPr lang="en-US" dirty="0"/>
              <a:t>Without RCTs? total and path-specific effects?</a:t>
            </a:r>
          </a:p>
          <a:p>
            <a:pPr lvl="1"/>
            <a:r>
              <a:rPr lang="en-US" dirty="0"/>
              <a:t>Defensible assumptions, encoded intuitively (DAG).</a:t>
            </a:r>
          </a:p>
          <a:p>
            <a:pPr lvl="1"/>
            <a:r>
              <a:rPr lang="en-US" dirty="0"/>
              <a:t>Rests on sequential </a:t>
            </a:r>
            <a:r>
              <a:rPr lang="en-US" dirty="0" err="1"/>
              <a:t>ignorability</a:t>
            </a:r>
            <a:r>
              <a:rPr lang="en-US" dirty="0"/>
              <a:t> or </a:t>
            </a:r>
            <a:r>
              <a:rPr lang="en-US" dirty="0" err="1"/>
              <a:t>unconfoundedness</a:t>
            </a:r>
            <a:r>
              <a:rPr lang="en-US" dirty="0"/>
              <a:t>.</a:t>
            </a:r>
          </a:p>
          <a:p>
            <a:pPr lvl="1"/>
            <a:r>
              <a:rPr lang="en-US" dirty="0"/>
              <a:t>Sensitivity.</a:t>
            </a:r>
          </a:p>
          <a:p>
            <a:r>
              <a:rPr lang="en-US" dirty="0"/>
              <a:t>I will look at definitions &amp; identification, not derive estimators/inference.</a:t>
            </a:r>
          </a:p>
          <a:p>
            <a:r>
              <a:rPr lang="en-US" dirty="0"/>
              <a:t>Sequential </a:t>
            </a:r>
            <a:r>
              <a:rPr lang="en-US" dirty="0" err="1"/>
              <a:t>ignorability</a:t>
            </a:r>
            <a:r>
              <a:rPr lang="en-US" dirty="0"/>
              <a:t> in gene expression. Multilevel mediation.</a:t>
            </a:r>
          </a:p>
          <a:p>
            <a:r>
              <a:rPr lang="en-US" dirty="0"/>
              <a:t>I assume biological and social causality follows the same definition.</a:t>
            </a:r>
          </a:p>
          <a:p>
            <a:endParaRPr lang="en-US" dirty="0"/>
          </a:p>
          <a:p>
            <a:r>
              <a:rPr lang="en-US" dirty="0"/>
              <a:t>Brain-mediated social immune response</a:t>
            </a:r>
          </a:p>
          <a:p>
            <a:pPr lvl="1"/>
            <a:r>
              <a:rPr lang="en-US" dirty="0"/>
              <a:t>cognitively-mediated NP effects</a:t>
            </a:r>
          </a:p>
          <a:p>
            <a:r>
              <a:rPr lang="en-US" dirty="0"/>
              <a:t>Observed/Potential DE</a:t>
            </a:r>
          </a:p>
          <a:p>
            <a:pPr lvl="1"/>
            <a:r>
              <a:rPr lang="en-US" dirty="0"/>
              <a:t>Endogenous dynamic treatment</a:t>
            </a:r>
          </a:p>
          <a:p>
            <a:pPr lvl="2"/>
            <a:r>
              <a:rPr lang="en-US" baseline="0" dirty="0"/>
              <a:t>- </a:t>
            </a:r>
            <a:r>
              <a:rPr lang="en-US" dirty="0"/>
              <a:t>Treatment related to factors that would effect potential outcome anyway (even had treatment been fixed).</a:t>
            </a:r>
          </a:p>
          <a:p>
            <a:pPr marL="1085850" lvl="2" indent="-171450">
              <a:buFontTx/>
              <a:buChar char="-"/>
            </a:pPr>
            <a:r>
              <a:rPr lang="en-US" dirty="0"/>
              <a:t>Child’s stress-reactivity impacts both parental treatment and</a:t>
            </a:r>
            <a:r>
              <a:rPr lang="en-US" b="1" dirty="0"/>
              <a:t> </a:t>
            </a:r>
            <a:r>
              <a:rPr lang="en-US" dirty="0"/>
              <a:t>the potential biological outcome.</a:t>
            </a:r>
          </a:p>
          <a:p>
            <a:pPr lvl="1"/>
            <a:r>
              <a:rPr lang="en-US" dirty="0"/>
              <a:t>Multiple mediation (environmental, non/central) </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a:t>
            </a:fld>
            <a:endParaRPr lang="en-US"/>
          </a:p>
        </p:txBody>
      </p:sp>
    </p:spTree>
    <p:extLst>
      <p:ext uri="{BB962C8B-B14F-4D97-AF65-F5344CB8AC3E}">
        <p14:creationId xmlns:p14="http://schemas.microsoft.com/office/powerpoint/2010/main" val="578040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Bias generally in terms of expected difference between a random estimator, and a constant </a:t>
            </a:r>
            <a:r>
              <a:rPr lang="en-US" sz="1200" dirty="0" err="1"/>
              <a:t>estimand</a:t>
            </a:r>
            <a:r>
              <a:rPr lang="en-US" sz="1200" dirty="0"/>
              <a:t>.</a:t>
            </a:r>
          </a:p>
          <a:p>
            <a:r>
              <a:rPr lang="en-US" sz="1200" dirty="0"/>
              <a:t>In causal inference, that </a:t>
            </a:r>
            <a:r>
              <a:rPr lang="en-US" sz="1200" dirty="0" err="1"/>
              <a:t>estimand</a:t>
            </a:r>
            <a:r>
              <a:rPr lang="en-US" sz="1200" dirty="0"/>
              <a:t> is causal.</a:t>
            </a:r>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68</a:t>
            </a:fld>
            <a:endParaRPr lang="en-US"/>
          </a:p>
        </p:txBody>
      </p:sp>
    </p:spTree>
    <p:extLst>
      <p:ext uri="{BB962C8B-B14F-4D97-AF65-F5344CB8AC3E}">
        <p14:creationId xmlns:p14="http://schemas.microsoft.com/office/powerpoint/2010/main" val="236630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622DC8-1AF2-E440-A04E-CE97FC3A9041}" type="slidenum">
              <a:rPr lang="en-US" smtClean="0"/>
              <a:t>7</a:t>
            </a:fld>
            <a:endParaRPr lang="en-US"/>
          </a:p>
        </p:txBody>
      </p:sp>
    </p:spTree>
    <p:extLst>
      <p:ext uri="{BB962C8B-B14F-4D97-AF65-F5344CB8AC3E}">
        <p14:creationId xmlns:p14="http://schemas.microsoft.com/office/powerpoint/2010/main" val="678782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622DC8-1AF2-E440-A04E-CE97FC3A9041}" type="slidenum">
              <a:rPr lang="en-US" smtClean="0"/>
              <a:t>8</a:t>
            </a:fld>
            <a:endParaRPr lang="en-US"/>
          </a:p>
        </p:txBody>
      </p:sp>
    </p:spTree>
    <p:extLst>
      <p:ext uri="{BB962C8B-B14F-4D97-AF65-F5344CB8AC3E}">
        <p14:creationId xmlns:p14="http://schemas.microsoft.com/office/powerpoint/2010/main" val="67878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P(G)</a:t>
            </a:r>
          </a:p>
          <a:p>
            <a:r>
              <a:rPr lang="en-US" sz="800" dirty="0"/>
              <a:t>P(H)</a:t>
            </a:r>
          </a:p>
          <a:p>
            <a:r>
              <a:rPr lang="en-US" sz="800" dirty="0"/>
              <a:t>P(G, H)</a:t>
            </a:r>
          </a:p>
          <a:p>
            <a:r>
              <a:rPr lang="en-US" sz="800" dirty="0"/>
              <a:t>P(</a:t>
            </a:r>
            <a:r>
              <a:rPr lang="en-US" sz="800" dirty="0" err="1"/>
              <a:t>Y|t</a:t>
            </a:r>
            <a:r>
              <a:rPr lang="en-US" sz="800" dirty="0"/>
              <a:t>) DE analysis </a:t>
            </a:r>
          </a:p>
          <a:p>
            <a:r>
              <a:rPr lang="en-US" sz="800" dirty="0"/>
              <a:t>P(</a:t>
            </a:r>
            <a:r>
              <a:rPr lang="en-US" sz="800" dirty="0" err="1"/>
              <a:t>T|y</a:t>
            </a:r>
            <a:r>
              <a:rPr lang="en-US" sz="800" dirty="0"/>
              <a:t>) Prediction </a:t>
            </a:r>
          </a:p>
          <a:p>
            <a:r>
              <a:rPr lang="en-US" sz="800" dirty="0"/>
              <a:t>Traditional pre-</a:t>
            </a:r>
            <a:r>
              <a:rPr lang="en-US" sz="800" dirty="0" err="1"/>
              <a:t>occuptions</a:t>
            </a:r>
            <a:r>
              <a:rPr lang="en-US" sz="800" dirty="0"/>
              <a:t>: mutual information, statistical relationships.</a:t>
            </a:r>
          </a:p>
          <a:p>
            <a:r>
              <a:rPr lang="en-US" sz="800" dirty="0"/>
              <a:t>Differential expression</a:t>
            </a:r>
          </a:p>
          <a:p>
            <a:pPr marL="0" lvl="2"/>
            <a:r>
              <a:rPr lang="en-US" sz="800" dirty="0"/>
              <a:t>High-dimensionality (bias from over-fitting).</a:t>
            </a:r>
          </a:p>
          <a:p>
            <a:pPr marL="0" lvl="2"/>
            <a:endParaRPr lang="en-US" sz="800" dirty="0"/>
          </a:p>
          <a:p>
            <a:endParaRPr lang="en-US" sz="8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9</a:t>
            </a:fld>
            <a:endParaRPr lang="en-US"/>
          </a:p>
        </p:txBody>
      </p:sp>
    </p:spTree>
    <p:extLst>
      <p:ext uri="{BB962C8B-B14F-4D97-AF65-F5344CB8AC3E}">
        <p14:creationId xmlns:p14="http://schemas.microsoft.com/office/powerpoint/2010/main" val="203534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P(</a:t>
            </a:r>
            <a:r>
              <a:rPr lang="en-US" sz="800" dirty="0" err="1"/>
              <a:t>Y|t</a:t>
            </a:r>
            <a:r>
              <a:rPr lang="en-US" sz="800" dirty="0"/>
              <a:t>) DE analysis </a:t>
            </a:r>
          </a:p>
          <a:p>
            <a:r>
              <a:rPr lang="en-US" sz="800" dirty="0"/>
              <a:t>P(</a:t>
            </a:r>
            <a:r>
              <a:rPr lang="en-US" sz="800" dirty="0" err="1"/>
              <a:t>T|y</a:t>
            </a:r>
            <a:r>
              <a:rPr lang="en-US" sz="800" dirty="0"/>
              <a:t>) Prediction </a:t>
            </a:r>
          </a:p>
          <a:p>
            <a:r>
              <a:rPr lang="en-US" sz="800" dirty="0"/>
              <a:t>Traditional pre-</a:t>
            </a:r>
            <a:r>
              <a:rPr lang="en-US" sz="800" dirty="0" err="1"/>
              <a:t>occuptions</a:t>
            </a:r>
            <a:r>
              <a:rPr lang="en-US" sz="800" dirty="0"/>
              <a:t>: mutual information, statistical relationships.</a:t>
            </a:r>
          </a:p>
          <a:p>
            <a:r>
              <a:rPr lang="en-US" sz="800" dirty="0"/>
              <a:t>Differential expression</a:t>
            </a:r>
          </a:p>
          <a:p>
            <a:pPr marL="0" lvl="2"/>
            <a:r>
              <a:rPr lang="en-US" sz="800" dirty="0"/>
              <a:t>High-dimensionality (bias from over-fitting).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P(G, H) contains policy information? Under what conditions.</a:t>
            </a:r>
            <a:endParaRPr lang="en-US" sz="1200" dirty="0"/>
          </a:p>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10</a:t>
            </a:fld>
            <a:endParaRPr lang="en-US"/>
          </a:p>
        </p:txBody>
      </p:sp>
    </p:spTree>
    <p:extLst>
      <p:ext uri="{BB962C8B-B14F-4D97-AF65-F5344CB8AC3E}">
        <p14:creationId xmlns:p14="http://schemas.microsoft.com/office/powerpoint/2010/main" val="2035340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622DC8-1AF2-E440-A04E-CE97FC3A9041}" type="slidenum">
              <a:rPr lang="en-US" smtClean="0"/>
              <a:t>11</a:t>
            </a:fld>
            <a:endParaRPr lang="en-US"/>
          </a:p>
        </p:txBody>
      </p:sp>
    </p:spTree>
    <p:extLst>
      <p:ext uri="{BB962C8B-B14F-4D97-AF65-F5344CB8AC3E}">
        <p14:creationId xmlns:p14="http://schemas.microsoft.com/office/powerpoint/2010/main" val="203534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02165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899679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994720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180951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031CFF-4C1B-D74D-81F7-260FF064384F}" type="datetimeFigureOut">
              <a:rPr lang="en-US" smtClean="0"/>
              <a:t>11/15/19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241811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031CFF-4C1B-D74D-81F7-260FF064384F}"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2486172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031CFF-4C1B-D74D-81F7-260FF064384F}" type="datetimeFigureOut">
              <a:rPr lang="en-US" smtClean="0"/>
              <a:t>11/15/19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308803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031CFF-4C1B-D74D-81F7-260FF064384F}" type="datetimeFigureOut">
              <a:rPr lang="en-US" smtClean="0"/>
              <a:t>11/15/19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628344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031CFF-4C1B-D74D-81F7-260FF064384F}" type="datetimeFigureOut">
              <a:rPr lang="en-US" smtClean="0"/>
              <a:t>11/15/19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130081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31CFF-4C1B-D74D-81F7-260FF064384F}"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281666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031CFF-4C1B-D74D-81F7-260FF064384F}" type="datetimeFigureOut">
              <a:rPr lang="en-US" smtClean="0"/>
              <a:t>11/15/19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A832C-2360-6946-8E0E-F9E1DEB0C5B5}" type="slidenum">
              <a:rPr lang="en-US" smtClean="0"/>
              <a:t>‹#›</a:t>
            </a:fld>
            <a:endParaRPr lang="en-US"/>
          </a:p>
        </p:txBody>
      </p:sp>
    </p:spTree>
    <p:extLst>
      <p:ext uri="{BB962C8B-B14F-4D97-AF65-F5344CB8AC3E}">
        <p14:creationId xmlns:p14="http://schemas.microsoft.com/office/powerpoint/2010/main" val="191351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31CFF-4C1B-D74D-81F7-260FF064384F}" type="datetimeFigureOut">
              <a:rPr lang="en-US" smtClean="0"/>
              <a:t>11/15/19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A832C-2360-6946-8E0E-F9E1DEB0C5B5}" type="slidenum">
              <a:rPr lang="en-US" smtClean="0"/>
              <a:t>‹#›</a:t>
            </a:fld>
            <a:endParaRPr lang="en-US"/>
          </a:p>
        </p:txBody>
      </p:sp>
    </p:spTree>
    <p:extLst>
      <p:ext uri="{BB962C8B-B14F-4D97-AF65-F5344CB8AC3E}">
        <p14:creationId xmlns:p14="http://schemas.microsoft.com/office/powerpoint/2010/main" val="510532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package" Target="../embeddings/Microsoft_Word_Document.docx"/></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package" Target="../embeddings/Microsoft_Word_Document2.docx"/><Relationship Id="rId5" Type="http://schemas.openxmlformats.org/officeDocument/2006/relationships/image" Target="../media/image19.png"/><Relationship Id="rId4" Type="http://schemas.openxmlformats.org/officeDocument/2006/relationships/package" Target="../embeddings/Microsoft_Word_Document1.docx"/></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22.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package" Target="../embeddings/Microsoft_Word_Document4.docx"/><Relationship Id="rId7" Type="http://schemas.openxmlformats.org/officeDocument/2006/relationships/package" Target="../embeddings/Microsoft_Word_Document6.docx"/><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24.png"/><Relationship Id="rId5" Type="http://schemas.openxmlformats.org/officeDocument/2006/relationships/package" Target="../embeddings/Microsoft_Word_Document5.docx"/><Relationship Id="rId4"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s://doi.org/10.1214/10-STS321" TargetMode="External"/><Relationship Id="rId3" Type="http://schemas.openxmlformats.org/officeDocument/2006/relationships/hyperlink" Target="http://www.stat.berkeley.edu/bolstad/normalize/" TargetMode="External"/><Relationship Id="rId7" Type="http://schemas.openxmlformats.org/officeDocument/2006/relationships/hyperlink" Target="https://doi.org/10.1093/ije/15.3.413" TargetMode="External"/><Relationship Id="rId2" Type="http://schemas.openxmlformats.org/officeDocument/2006/relationships/hyperlink" Target="http://webcom.upmf-grenoble.fr/LIP/Perso/DMuller/GSERM/Articles/Journal%20of%20Personality%20and%20Social%20Psychology%201986%20Baron.pdf" TargetMode="External"/><Relationship Id="rId1" Type="http://schemas.openxmlformats.org/officeDocument/2006/relationships/slideLayout" Target="../slideLayouts/slideLayout2.xml"/><Relationship Id="rId6" Type="http://schemas.openxmlformats.org/officeDocument/2006/relationships/hyperlink" Target="https://doi.org/10.1111/j.1467-9868.2006.00551.x" TargetMode="External"/><Relationship Id="rId11" Type="http://schemas.openxmlformats.org/officeDocument/2006/relationships/hyperlink" Target="https://doi.org/10.1177/1098214015594689" TargetMode="External"/><Relationship Id="rId5" Type="http://schemas.openxmlformats.org/officeDocument/2006/relationships/hyperlink" Target="https://doi.org/10.1093/bioinformatics/btm051" TargetMode="External"/><Relationship Id="rId10" Type="http://schemas.openxmlformats.org/officeDocument/2006/relationships/hyperlink" Target="https://doi.org/10.1186/1742-5573-1-4" TargetMode="External"/><Relationship Id="rId4" Type="http://schemas.openxmlformats.org/officeDocument/2006/relationships/hyperlink" Target="https://doi.org/10.1037/a0018933" TargetMode="External"/><Relationship Id="rId9" Type="http://schemas.openxmlformats.org/officeDocument/2006/relationships/hyperlink" Target="http://www.ncbi.nlm.nih.gov/pubmed/12582260"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doi.org/10.2307/270723" TargetMode="External"/><Relationship Id="rId3" Type="http://schemas.openxmlformats.org/officeDocument/2006/relationships/hyperlink" Target="https://doi.org/10.1037/1082-989X.7.1.83" TargetMode="External"/><Relationship Id="rId7" Type="http://schemas.openxmlformats.org/officeDocument/2006/relationships/hyperlink" Target="https://doi.org/10.1037/h0037350" TargetMode="External"/><Relationship Id="rId2" Type="http://schemas.openxmlformats.org/officeDocument/2006/relationships/hyperlink" Target="http://ajp.psychiatryonline.org/doi/pdf/10.1176/appi.ajp.158.6.848" TargetMode="External"/><Relationship Id="rId1" Type="http://schemas.openxmlformats.org/officeDocument/2006/relationships/slideLayout" Target="../slideLayouts/slideLayout2.xml"/><Relationship Id="rId6" Type="http://schemas.openxmlformats.org/officeDocument/2006/relationships/hyperlink" Target="https://doi.org/10.3758/BF03206553" TargetMode="External"/><Relationship Id="rId5" Type="http://schemas.openxmlformats.org/officeDocument/2006/relationships/hyperlink" Target="https://doi.org/10.1037/a0036434" TargetMode="External"/><Relationship Id="rId4" Type="http://schemas.openxmlformats.org/officeDocument/2006/relationships/hyperlink" Target="https://doi.org/10.1214/09-SS057" TargetMode="External"/><Relationship Id="rId9" Type="http://schemas.openxmlformats.org/officeDocument/2006/relationships/hyperlink" Target="https://doi.org/10.1073/pnas.050658010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71829" y="4346648"/>
            <a:ext cx="184666" cy="215444"/>
          </a:xfrm>
          <a:prstGeom prst="rect">
            <a:avLst/>
          </a:prstGeom>
          <a:noFill/>
        </p:spPr>
        <p:txBody>
          <a:bodyPr wrap="none" rtlCol="0">
            <a:spAutoFit/>
          </a:bodyPr>
          <a:lstStyle/>
          <a:p>
            <a:endParaRPr lang="en-US" sz="800" dirty="0"/>
          </a:p>
        </p:txBody>
      </p:sp>
      <p:graphicFrame>
        <p:nvGraphicFramePr>
          <p:cNvPr id="5" name="Table 4"/>
          <p:cNvGraphicFramePr>
            <a:graphicFrameLocks noGrp="1"/>
          </p:cNvGraphicFramePr>
          <p:nvPr>
            <p:extLst>
              <p:ext uri="{D42A27DB-BD31-4B8C-83A1-F6EECF244321}">
                <p14:modId xmlns:p14="http://schemas.microsoft.com/office/powerpoint/2010/main" val="1339897316"/>
              </p:ext>
            </p:extLst>
          </p:nvPr>
        </p:nvGraphicFramePr>
        <p:xfrm>
          <a:off x="1501351" y="2766956"/>
          <a:ext cx="6038437" cy="1925320"/>
        </p:xfrm>
        <a:graphic>
          <a:graphicData uri="http://schemas.openxmlformats.org/drawingml/2006/table">
            <a:tbl>
              <a:tblPr firstRow="1" bandRow="1">
                <a:tableStyleId>{5C22544A-7EE6-4342-B048-85BDC9FD1C3A}</a:tableStyleId>
              </a:tblPr>
              <a:tblGrid>
                <a:gridCol w="1474772">
                  <a:extLst>
                    <a:ext uri="{9D8B030D-6E8A-4147-A177-3AD203B41FA5}">
                      <a16:colId xmlns:a16="http://schemas.microsoft.com/office/drawing/2014/main" val="20000"/>
                    </a:ext>
                  </a:extLst>
                </a:gridCol>
                <a:gridCol w="2268614">
                  <a:extLst>
                    <a:ext uri="{9D8B030D-6E8A-4147-A177-3AD203B41FA5}">
                      <a16:colId xmlns:a16="http://schemas.microsoft.com/office/drawing/2014/main" val="20001"/>
                    </a:ext>
                  </a:extLst>
                </a:gridCol>
                <a:gridCol w="2295051">
                  <a:extLst>
                    <a:ext uri="{9D8B030D-6E8A-4147-A177-3AD203B41FA5}">
                      <a16:colId xmlns:a16="http://schemas.microsoft.com/office/drawing/2014/main" val="20002"/>
                    </a:ext>
                  </a:extLst>
                </a:gridCol>
              </a:tblGrid>
              <a:tr h="370840">
                <a:tc>
                  <a:txBody>
                    <a:bodyPr/>
                    <a:lstStyle/>
                    <a:p>
                      <a:r>
                        <a:rPr lang="en-US" dirty="0" err="1"/>
                        <a:t>Missingness</a:t>
                      </a:r>
                      <a:endParaRPr lang="en-US" dirty="0"/>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0000"/>
                  </a:ext>
                </a:extLst>
              </a:tr>
              <a:tr h="370840">
                <a:tc>
                  <a:txBody>
                    <a:bodyPr/>
                    <a:lstStyle/>
                    <a:p>
                      <a:r>
                        <a:rPr lang="en-US" dirty="0"/>
                        <a:t>No</a:t>
                      </a:r>
                    </a:p>
                  </a:txBody>
                  <a:tcPr/>
                </a:tc>
                <a:tc>
                  <a:txBody>
                    <a:bodyPr/>
                    <a:lstStyle/>
                    <a:p>
                      <a:r>
                        <a:rPr lang="en-US" dirty="0"/>
                        <a:t>Complete</a:t>
                      </a:r>
                      <a:r>
                        <a:rPr lang="en-US" baseline="0" dirty="0"/>
                        <a:t> information</a:t>
                      </a:r>
                      <a:endParaRPr lang="en-US" dirty="0"/>
                    </a:p>
                  </a:txBody>
                  <a:tcPr/>
                </a:tc>
                <a:tc>
                  <a:txBody>
                    <a:bodyPr/>
                    <a:lstStyle/>
                    <a:p>
                      <a:r>
                        <a:rPr lang="en-US" dirty="0"/>
                        <a:t>Finite sample causal inference (Fisher)</a:t>
                      </a:r>
                    </a:p>
                  </a:txBody>
                  <a:tcPr/>
                </a:tc>
                <a:extLst>
                  <a:ext uri="{0D108BD9-81ED-4DB2-BD59-A6C34878D82A}">
                    <a16:rowId xmlns:a16="http://schemas.microsoft.com/office/drawing/2014/main" val="10001"/>
                  </a:ext>
                </a:extLst>
              </a:tr>
              <a:tr h="370840">
                <a:tc>
                  <a:txBody>
                    <a:bodyPr/>
                    <a:lstStyle/>
                    <a:p>
                      <a:r>
                        <a:rPr lang="en-US" dirty="0"/>
                        <a:t>Yes</a:t>
                      </a:r>
                    </a:p>
                  </a:txBody>
                  <a:tcPr/>
                </a:tc>
                <a:tc>
                  <a:txBody>
                    <a:bodyPr/>
                    <a:lstStyle/>
                    <a:p>
                      <a:r>
                        <a:rPr lang="en-US" dirty="0"/>
                        <a:t>Standard statistical inference</a:t>
                      </a:r>
                      <a:r>
                        <a:rPr lang="en-US" baseline="0" dirty="0"/>
                        <a:t> “to the population”</a:t>
                      </a:r>
                      <a:endParaRPr lang="en-US" dirty="0"/>
                    </a:p>
                  </a:txBody>
                  <a:tcPr/>
                </a:tc>
                <a:tc>
                  <a:txBody>
                    <a:bodyPr/>
                    <a:lstStyle/>
                    <a:p>
                      <a:r>
                        <a:rPr lang="en-US" dirty="0"/>
                        <a:t>Sample &amp; assignment selection (</a:t>
                      </a:r>
                      <a:r>
                        <a:rPr lang="en-US" dirty="0" err="1"/>
                        <a:t>Neyman</a:t>
                      </a:r>
                      <a:r>
                        <a:rPr lang="en-US" dirty="0"/>
                        <a:t>, Rubin)</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4442583" y="2355098"/>
            <a:ext cx="1782685" cy="369332"/>
          </a:xfrm>
          <a:prstGeom prst="rect">
            <a:avLst/>
          </a:prstGeom>
          <a:noFill/>
        </p:spPr>
        <p:txBody>
          <a:bodyPr wrap="none" rtlCol="0">
            <a:spAutoFit/>
          </a:bodyPr>
          <a:lstStyle/>
          <a:p>
            <a:r>
              <a:rPr lang="en-US" dirty="0"/>
              <a:t>Counterfactuals?</a:t>
            </a:r>
          </a:p>
        </p:txBody>
      </p:sp>
      <p:sp>
        <p:nvSpPr>
          <p:cNvPr id="7" name="TextBox 6"/>
          <p:cNvSpPr txBox="1"/>
          <p:nvPr/>
        </p:nvSpPr>
        <p:spPr>
          <a:xfrm rot="16200000">
            <a:off x="791857" y="3865433"/>
            <a:ext cx="781584" cy="369332"/>
          </a:xfrm>
          <a:prstGeom prst="rect">
            <a:avLst/>
          </a:prstGeom>
          <a:noFill/>
        </p:spPr>
        <p:txBody>
          <a:bodyPr wrap="none" rtlCol="0">
            <a:spAutoFit/>
          </a:bodyPr>
          <a:lstStyle/>
          <a:p>
            <a:r>
              <a:rPr lang="en-US" dirty="0"/>
              <a:t>Units?</a:t>
            </a:r>
          </a:p>
        </p:txBody>
      </p:sp>
      <p:sp>
        <p:nvSpPr>
          <p:cNvPr id="8" name="TextBox 7"/>
          <p:cNvSpPr txBox="1"/>
          <p:nvPr/>
        </p:nvSpPr>
        <p:spPr>
          <a:xfrm>
            <a:off x="1501351" y="1769069"/>
            <a:ext cx="3282194" cy="369332"/>
          </a:xfrm>
          <a:prstGeom prst="rect">
            <a:avLst/>
          </a:prstGeom>
          <a:noFill/>
        </p:spPr>
        <p:txBody>
          <a:bodyPr wrap="none" rtlCol="0">
            <a:spAutoFit/>
          </a:bodyPr>
          <a:lstStyle/>
          <a:p>
            <a:r>
              <a:rPr lang="en-US" dirty="0"/>
              <a:t>What is missing, what is desired?</a:t>
            </a:r>
          </a:p>
        </p:txBody>
      </p:sp>
      <p:sp>
        <p:nvSpPr>
          <p:cNvPr id="9" name="Title 1"/>
          <p:cNvSpPr>
            <a:spLocks noGrp="1"/>
          </p:cNvSpPr>
          <p:nvPr>
            <p:ph type="title"/>
          </p:nvPr>
        </p:nvSpPr>
        <p:spPr>
          <a:xfrm>
            <a:off x="457200" y="274638"/>
            <a:ext cx="8229600" cy="1143000"/>
          </a:xfrm>
        </p:spPr>
        <p:txBody>
          <a:bodyPr>
            <a:normAutofit/>
          </a:bodyPr>
          <a:lstStyle/>
          <a:p>
            <a:r>
              <a:rPr lang="en-US"/>
              <a:t>Causal and statistical </a:t>
            </a:r>
            <a:r>
              <a:rPr lang="en-US" dirty="0"/>
              <a:t>inference</a:t>
            </a:r>
          </a:p>
        </p:txBody>
      </p:sp>
    </p:spTree>
    <p:extLst>
      <p:ext uri="{BB962C8B-B14F-4D97-AF65-F5344CB8AC3E}">
        <p14:creationId xmlns:p14="http://schemas.microsoft.com/office/powerpoint/2010/main" val="666456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67" name="Rectangle 66"/>
          <p:cNvSpPr/>
          <p:nvPr/>
        </p:nvSpPr>
        <p:spPr>
          <a:xfrm>
            <a:off x="129214" y="3865967"/>
            <a:ext cx="556387" cy="369332"/>
          </a:xfrm>
          <a:prstGeom prst="rect">
            <a:avLst/>
          </a:prstGeom>
        </p:spPr>
        <p:txBody>
          <a:bodyPr wrap="none">
            <a:spAutoFit/>
          </a:bodyPr>
          <a:lstStyle/>
          <a:p>
            <a:r>
              <a:rPr lang="en-US" dirty="0"/>
              <a:t>P(Y)</a:t>
            </a:r>
          </a:p>
        </p:txBody>
      </p:sp>
      <p:sp>
        <p:nvSpPr>
          <p:cNvPr id="3" name="Rectangle 2"/>
          <p:cNvSpPr/>
          <p:nvPr/>
        </p:nvSpPr>
        <p:spPr>
          <a:xfrm>
            <a:off x="129214" y="485624"/>
            <a:ext cx="4572000" cy="646331"/>
          </a:xfrm>
          <a:prstGeom prst="rect">
            <a:avLst/>
          </a:prstGeom>
        </p:spPr>
        <p:txBody>
          <a:bodyPr>
            <a:spAutoFit/>
          </a:bodyPr>
          <a:lstStyle/>
          <a:p>
            <a:endParaRPr lang="en-US" dirty="0"/>
          </a:p>
          <a:p>
            <a:r>
              <a:rPr lang="en-US" dirty="0"/>
              <a:t>P(T)</a:t>
            </a:r>
          </a:p>
        </p:txBody>
      </p:sp>
      <p:sp>
        <p:nvSpPr>
          <p:cNvPr id="4" name="Rectangle 3"/>
          <p:cNvSpPr/>
          <p:nvPr/>
        </p:nvSpPr>
        <p:spPr>
          <a:xfrm>
            <a:off x="129214" y="1372549"/>
            <a:ext cx="778654" cy="369332"/>
          </a:xfrm>
          <a:prstGeom prst="rect">
            <a:avLst/>
          </a:prstGeom>
        </p:spPr>
        <p:txBody>
          <a:bodyPr wrap="none">
            <a:spAutoFit/>
          </a:bodyPr>
          <a:lstStyle/>
          <a:p>
            <a:r>
              <a:rPr lang="en-US" dirty="0"/>
              <a:t>P(Y, T)</a:t>
            </a:r>
          </a:p>
        </p:txBody>
      </p:sp>
      <p:sp>
        <p:nvSpPr>
          <p:cNvPr id="12"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0" name="Rectangle 9"/>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
        <p:nvSpPr>
          <p:cNvPr id="11" name="Rectangle 10"/>
          <p:cNvSpPr/>
          <p:nvPr/>
        </p:nvSpPr>
        <p:spPr>
          <a:xfrm>
            <a:off x="13374" y="-48528"/>
            <a:ext cx="4572000" cy="646331"/>
          </a:xfrm>
          <a:prstGeom prst="rect">
            <a:avLst/>
          </a:prstGeom>
        </p:spPr>
        <p:txBody>
          <a:bodyPr>
            <a:spAutoFit/>
          </a:bodyPr>
          <a:lstStyle/>
          <a:p>
            <a:r>
              <a:rPr lang="en-US" dirty="0"/>
              <a:t>Dogma of statistical inference: (</a:t>
            </a:r>
            <a:r>
              <a:rPr lang="en-US" dirty="0" err="1"/>
              <a:t>y,t</a:t>
            </a:r>
            <a:r>
              <a:rPr lang="en-US" dirty="0"/>
              <a:t>) ~ P</a:t>
            </a:r>
          </a:p>
          <a:p>
            <a:endParaRPr lang="en-US" dirty="0"/>
          </a:p>
        </p:txBody>
      </p:sp>
    </p:spTree>
    <p:extLst>
      <p:ext uri="{BB962C8B-B14F-4D97-AF65-F5344CB8AC3E}">
        <p14:creationId xmlns:p14="http://schemas.microsoft.com/office/powerpoint/2010/main" val="78826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67" name="Rectangle 66"/>
          <p:cNvSpPr/>
          <p:nvPr/>
        </p:nvSpPr>
        <p:spPr>
          <a:xfrm>
            <a:off x="129214" y="3865967"/>
            <a:ext cx="556387" cy="369332"/>
          </a:xfrm>
          <a:prstGeom prst="rect">
            <a:avLst/>
          </a:prstGeom>
        </p:spPr>
        <p:txBody>
          <a:bodyPr wrap="none">
            <a:spAutoFit/>
          </a:bodyPr>
          <a:lstStyle/>
          <a:p>
            <a:r>
              <a:rPr lang="en-US" dirty="0"/>
              <a:t>P(Y)</a:t>
            </a:r>
          </a:p>
        </p:txBody>
      </p:sp>
      <p:sp>
        <p:nvSpPr>
          <p:cNvPr id="3" name="Rectangle 2"/>
          <p:cNvSpPr/>
          <p:nvPr/>
        </p:nvSpPr>
        <p:spPr>
          <a:xfrm>
            <a:off x="129214" y="485624"/>
            <a:ext cx="4572000" cy="646331"/>
          </a:xfrm>
          <a:prstGeom prst="rect">
            <a:avLst/>
          </a:prstGeom>
        </p:spPr>
        <p:txBody>
          <a:bodyPr>
            <a:spAutoFit/>
          </a:bodyPr>
          <a:lstStyle/>
          <a:p>
            <a:endParaRPr lang="en-US" dirty="0"/>
          </a:p>
          <a:p>
            <a:r>
              <a:rPr lang="en-US" dirty="0"/>
              <a:t>P(T)</a:t>
            </a:r>
          </a:p>
        </p:txBody>
      </p:sp>
      <p:sp>
        <p:nvSpPr>
          <p:cNvPr id="4" name="Rectangle 3"/>
          <p:cNvSpPr/>
          <p:nvPr/>
        </p:nvSpPr>
        <p:spPr>
          <a:xfrm>
            <a:off x="129214" y="1372549"/>
            <a:ext cx="778654" cy="369332"/>
          </a:xfrm>
          <a:prstGeom prst="rect">
            <a:avLst/>
          </a:prstGeom>
        </p:spPr>
        <p:txBody>
          <a:bodyPr wrap="none">
            <a:spAutoFit/>
          </a:bodyPr>
          <a:lstStyle/>
          <a:p>
            <a:r>
              <a:rPr lang="en-US" dirty="0"/>
              <a:t>P(Y, T)</a:t>
            </a:r>
          </a:p>
        </p:txBody>
      </p:sp>
      <p:sp>
        <p:nvSpPr>
          <p:cNvPr id="12"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0" name="Rectangle 9"/>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
        <p:nvSpPr>
          <p:cNvPr id="7" name="Rectangle 6"/>
          <p:cNvSpPr/>
          <p:nvPr/>
        </p:nvSpPr>
        <p:spPr>
          <a:xfrm>
            <a:off x="856885" y="1372549"/>
            <a:ext cx="1442489" cy="369332"/>
          </a:xfrm>
          <a:prstGeom prst="rect">
            <a:avLst/>
          </a:prstGeom>
        </p:spPr>
        <p:txBody>
          <a:bodyPr wrap="square">
            <a:spAutoFit/>
          </a:bodyPr>
          <a:lstStyle/>
          <a:p>
            <a:r>
              <a:rPr lang="en-US" dirty="0"/>
              <a:t>= P(Y)P(T)</a:t>
            </a:r>
          </a:p>
        </p:txBody>
      </p:sp>
      <p:sp>
        <p:nvSpPr>
          <p:cNvPr id="8" name="Rectangle 7"/>
          <p:cNvSpPr/>
          <p:nvPr/>
        </p:nvSpPr>
        <p:spPr>
          <a:xfrm>
            <a:off x="13374" y="-48528"/>
            <a:ext cx="4572000" cy="646331"/>
          </a:xfrm>
          <a:prstGeom prst="rect">
            <a:avLst/>
          </a:prstGeom>
        </p:spPr>
        <p:txBody>
          <a:bodyPr>
            <a:spAutoFit/>
          </a:bodyPr>
          <a:lstStyle/>
          <a:p>
            <a:r>
              <a:rPr lang="en-US" dirty="0"/>
              <a:t>Dogma of statistical inference: (</a:t>
            </a:r>
            <a:r>
              <a:rPr lang="en-US" dirty="0" err="1"/>
              <a:t>y,t</a:t>
            </a:r>
            <a:r>
              <a:rPr lang="en-US" dirty="0"/>
              <a:t>) ~ P</a:t>
            </a:r>
          </a:p>
          <a:p>
            <a:endParaRPr lang="en-US" dirty="0"/>
          </a:p>
        </p:txBody>
      </p:sp>
    </p:spTree>
    <p:extLst>
      <p:ext uri="{BB962C8B-B14F-4D97-AF65-F5344CB8AC3E}">
        <p14:creationId xmlns:p14="http://schemas.microsoft.com/office/powerpoint/2010/main" val="3904569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cxnSp>
        <p:nvCxnSpPr>
          <p:cNvPr id="9" name="Straight Arrow Connector 8"/>
          <p:cNvCxnSpPr/>
          <p:nvPr/>
        </p:nvCxnSpPr>
        <p:spPr>
          <a:xfrm>
            <a:off x="2597364" y="1237257"/>
            <a:ext cx="0" cy="639245"/>
          </a:xfrm>
          <a:prstGeom prst="straightConnector1">
            <a:avLst/>
          </a:prstGeom>
          <a:ln>
            <a:solidFill>
              <a:srgbClr val="4F81BD"/>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Tree>
    <p:extLst>
      <p:ext uri="{BB962C8B-B14F-4D97-AF65-F5344CB8AC3E}">
        <p14:creationId xmlns:p14="http://schemas.microsoft.com/office/powerpoint/2010/main" val="1255931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cxnSp>
        <p:nvCxnSpPr>
          <p:cNvPr id="4" name="Straight Arrow Connector 3"/>
          <p:cNvCxnSpPr/>
          <p:nvPr/>
        </p:nvCxnSpPr>
        <p:spPr>
          <a:xfrm>
            <a:off x="2606842" y="1076784"/>
            <a:ext cx="0" cy="325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606842" y="1655556"/>
            <a:ext cx="0" cy="2872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flipH="1">
            <a:off x="2414098" y="1329968"/>
            <a:ext cx="267370" cy="369332"/>
          </a:xfrm>
          <a:prstGeom prst="rect">
            <a:avLst/>
          </a:prstGeom>
          <a:noFill/>
        </p:spPr>
        <p:txBody>
          <a:bodyPr wrap="square" rtlCol="0">
            <a:spAutoFit/>
          </a:bodyPr>
          <a:lstStyle/>
          <a:p>
            <a:r>
              <a:rPr lang="en-US" dirty="0"/>
              <a:t>M</a:t>
            </a:r>
          </a:p>
        </p:txBody>
      </p:sp>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2" name="Rectangle 11"/>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Tree>
    <p:extLst>
      <p:ext uri="{BB962C8B-B14F-4D97-AF65-F5344CB8AC3E}">
        <p14:creationId xmlns:p14="http://schemas.microsoft.com/office/powerpoint/2010/main" val="182907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l="26302" r="-3590" b="70955"/>
          <a:stretch/>
        </p:blipFill>
        <p:spPr>
          <a:xfrm>
            <a:off x="2414098" y="4866105"/>
            <a:ext cx="6927516" cy="1991895"/>
          </a:xfrm>
          <a:prstGeom prst="rect">
            <a:avLst/>
          </a:prstGeom>
        </p:spPr>
      </p:pic>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2"/>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2"/>
          <a:srcRect l="26302" t="29434" r="-1024" b="4412"/>
          <a:stretch/>
        </p:blipFill>
        <p:spPr>
          <a:xfrm>
            <a:off x="2446420" y="2018632"/>
            <a:ext cx="6697579" cy="4536740"/>
          </a:xfrm>
          <a:prstGeom prst="rect">
            <a:avLst/>
          </a:prstGeom>
        </p:spPr>
      </p:pic>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cxnSp>
        <p:nvCxnSpPr>
          <p:cNvPr id="12" name="Straight Arrow Connector 11"/>
          <p:cNvCxnSpPr/>
          <p:nvPr/>
        </p:nvCxnSpPr>
        <p:spPr>
          <a:xfrm>
            <a:off x="2587886" y="6192296"/>
            <a:ext cx="0" cy="4104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itle 1"/>
          <p:cNvSpPr txBox="1">
            <a:spLocks/>
          </p:cNvSpPr>
          <p:nvPr/>
        </p:nvSpPr>
        <p:spPr>
          <a:xfrm>
            <a:off x="-2302228" y="611643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Disease</a:t>
            </a:r>
          </a:p>
        </p:txBody>
      </p:sp>
      <p:cxnSp>
        <p:nvCxnSpPr>
          <p:cNvPr id="15" name="Straight Arrow Connector 14"/>
          <p:cNvCxnSpPr/>
          <p:nvPr/>
        </p:nvCxnSpPr>
        <p:spPr>
          <a:xfrm>
            <a:off x="2606842" y="1076784"/>
            <a:ext cx="0" cy="325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606842" y="1655556"/>
            <a:ext cx="0" cy="2872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flipH="1">
            <a:off x="2414098" y="1329968"/>
            <a:ext cx="267370" cy="369332"/>
          </a:xfrm>
          <a:prstGeom prst="rect">
            <a:avLst/>
          </a:prstGeom>
          <a:noFill/>
        </p:spPr>
        <p:txBody>
          <a:bodyPr wrap="square" rtlCol="0">
            <a:spAutoFit/>
          </a:bodyPr>
          <a:lstStyle/>
          <a:p>
            <a:r>
              <a:rPr lang="en-US" dirty="0"/>
              <a:t>M</a:t>
            </a:r>
          </a:p>
        </p:txBody>
      </p:sp>
      <p:sp>
        <p:nvSpPr>
          <p:cNvPr id="18" name="Rectangle 17"/>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Tree>
    <p:extLst>
      <p:ext uri="{BB962C8B-B14F-4D97-AF65-F5344CB8AC3E}">
        <p14:creationId xmlns:p14="http://schemas.microsoft.com/office/powerpoint/2010/main" val="172631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6" name="Content Placeholder 3" descr="Screen Shot 2017-05-10 at 15.23.42.png"/>
          <p:cNvPicPr>
            <a:picLocks noChangeAspect="1"/>
          </p:cNvPicPr>
          <p:nvPr/>
        </p:nvPicPr>
        <p:blipFill>
          <a:blip r:embed="rId3">
            <a:extLst>
              <a:ext uri="{28A0092B-C50C-407E-A947-70E740481C1C}">
                <a14:useLocalDpi xmlns:a14="http://schemas.microsoft.com/office/drawing/2010/main" val="0"/>
              </a:ext>
            </a:extLst>
          </a:blip>
          <a:srcRect l="1139" r="1139"/>
          <a:stretch>
            <a:fillRect/>
          </a:stretch>
        </p:blipFill>
        <p:spPr>
          <a:xfrm>
            <a:off x="0" y="0"/>
            <a:ext cx="4489116" cy="2468841"/>
          </a:xfrm>
          <a:prstGeom prst="rect">
            <a:avLst/>
          </a:prstGeom>
        </p:spPr>
      </p:pic>
    </p:spTree>
    <p:extLst>
      <p:ext uri="{BB962C8B-B14F-4D97-AF65-F5344CB8AC3E}">
        <p14:creationId xmlns:p14="http://schemas.microsoft.com/office/powerpoint/2010/main" val="83357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5" name="Content Placeholder 3" descr="Screen Shot 2017-05-10 at 15.23.48.png"/>
          <p:cNvPicPr>
            <a:picLocks noChangeAspect="1"/>
          </p:cNvPicPr>
          <p:nvPr/>
        </p:nvPicPr>
        <p:blipFill rotWithShape="1">
          <a:blip r:embed="rId3">
            <a:extLst>
              <a:ext uri="{28A0092B-C50C-407E-A947-70E740481C1C}">
                <a14:useLocalDpi xmlns:a14="http://schemas.microsoft.com/office/drawing/2010/main" val="0"/>
              </a:ext>
            </a:extLst>
          </a:blip>
          <a:srcRect t="10467" r="9404" b="10467"/>
          <a:stretch/>
        </p:blipFill>
        <p:spPr>
          <a:xfrm>
            <a:off x="29395" y="102937"/>
            <a:ext cx="4102686" cy="2490538"/>
          </a:xfrm>
          <a:prstGeom prst="rect">
            <a:avLst/>
          </a:prstGeom>
        </p:spPr>
      </p:pic>
    </p:spTree>
    <p:extLst>
      <p:ext uri="{BB962C8B-B14F-4D97-AF65-F5344CB8AC3E}">
        <p14:creationId xmlns:p14="http://schemas.microsoft.com/office/powerpoint/2010/main" val="2948694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9" name="Picture 8"/>
          <p:cNvPicPr>
            <a:picLocks noChangeAspect="1"/>
          </p:cNvPicPr>
          <p:nvPr/>
        </p:nvPicPr>
        <p:blipFill rotWithShape="1">
          <a:blip r:embed="rId3"/>
          <a:srcRect t="10009"/>
          <a:stretch/>
        </p:blipFill>
        <p:spPr>
          <a:xfrm>
            <a:off x="-1" y="147059"/>
            <a:ext cx="4015205" cy="2764657"/>
          </a:xfrm>
          <a:prstGeom prst="rect">
            <a:avLst/>
          </a:prstGeom>
        </p:spPr>
      </p:pic>
      <p:sp>
        <p:nvSpPr>
          <p:cNvPr id="3" name="TextBox 2"/>
          <p:cNvSpPr txBox="1"/>
          <p:nvPr/>
        </p:nvSpPr>
        <p:spPr>
          <a:xfrm>
            <a:off x="3682627" y="2169085"/>
            <a:ext cx="665154" cy="369332"/>
          </a:xfrm>
          <a:prstGeom prst="rect">
            <a:avLst/>
          </a:prstGeom>
          <a:noFill/>
        </p:spPr>
        <p:txBody>
          <a:bodyPr wrap="none" rtlCol="0">
            <a:spAutoFit/>
          </a:bodyPr>
          <a:lstStyle/>
          <a:p>
            <a:r>
              <a:rPr lang="en-US" dirty="0"/>
              <a:t>Chen</a:t>
            </a:r>
          </a:p>
        </p:txBody>
      </p:sp>
    </p:spTree>
    <p:extLst>
      <p:ext uri="{BB962C8B-B14F-4D97-AF65-F5344CB8AC3E}">
        <p14:creationId xmlns:p14="http://schemas.microsoft.com/office/powerpoint/2010/main" val="16259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2683" r="16050" b="14061"/>
          <a:stretch/>
        </p:blipFill>
        <p:spPr>
          <a:xfrm>
            <a:off x="2235200" y="1277692"/>
            <a:ext cx="6908800" cy="5580308"/>
          </a:xfrm>
        </p:spPr>
      </p:pic>
      <p:pic>
        <p:nvPicPr>
          <p:cNvPr id="5" name="Content Placeholder 3" descr="Screen Shot 2017-05-10 at 15.24.37.png"/>
          <p:cNvPicPr>
            <a:picLocks noChangeAspect="1"/>
          </p:cNvPicPr>
          <p:nvPr/>
        </p:nvPicPr>
        <p:blipFill rotWithShape="1">
          <a:blip r:embed="rId3">
            <a:extLst>
              <a:ext uri="{28A0092B-C50C-407E-A947-70E740481C1C}">
                <a14:useLocalDpi xmlns:a14="http://schemas.microsoft.com/office/drawing/2010/main" val="0"/>
              </a:ext>
            </a:extLst>
          </a:blip>
          <a:srcRect t="1327" r="22872" b="-153"/>
          <a:stretch/>
        </p:blipFill>
        <p:spPr>
          <a:xfrm>
            <a:off x="0" y="0"/>
            <a:ext cx="6347326" cy="5242701"/>
          </a:xfrm>
          <a:prstGeom prst="rect">
            <a:avLst/>
          </a:prstGeom>
        </p:spPr>
      </p:pic>
    </p:spTree>
    <p:extLst>
      <p:ext uri="{BB962C8B-B14F-4D97-AF65-F5344CB8AC3E}">
        <p14:creationId xmlns:p14="http://schemas.microsoft.com/office/powerpoint/2010/main" val="4200134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Screen Shot 2017-05-10 at 15.23.58.png"/>
          <p:cNvPicPr>
            <a:picLocks noChangeAspect="1"/>
          </p:cNvPicPr>
          <p:nvPr/>
        </p:nvPicPr>
        <p:blipFill>
          <a:blip r:embed="rId2">
            <a:extLst>
              <a:ext uri="{28A0092B-C50C-407E-A947-70E740481C1C}">
                <a14:useLocalDpi xmlns:a14="http://schemas.microsoft.com/office/drawing/2010/main" val="0"/>
              </a:ext>
            </a:extLst>
          </a:blip>
          <a:srcRect t="9981" b="9981"/>
          <a:stretch>
            <a:fillRect/>
          </a:stretch>
        </p:blipFill>
        <p:spPr>
          <a:xfrm>
            <a:off x="457200" y="2094816"/>
            <a:ext cx="8229600" cy="4525963"/>
          </a:xfrm>
          <a:prstGeom prst="rect">
            <a:avLst/>
          </a:prstGeom>
        </p:spPr>
      </p:pic>
    </p:spTree>
    <p:extLst>
      <p:ext uri="{BB962C8B-B14F-4D97-AF65-F5344CB8AC3E}">
        <p14:creationId xmlns:p14="http://schemas.microsoft.com/office/powerpoint/2010/main" val="377723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119690" y="2252134"/>
            <a:ext cx="313166" cy="374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932766" y="5395204"/>
            <a:ext cx="4267032" cy="1200329"/>
          </a:xfrm>
          <a:prstGeom prst="rect">
            <a:avLst/>
          </a:prstGeom>
          <a:noFill/>
        </p:spPr>
        <p:txBody>
          <a:bodyPr wrap="square" rtlCol="0">
            <a:spAutoFit/>
          </a:bodyPr>
          <a:lstStyle/>
          <a:p>
            <a:r>
              <a:rPr lang="en-US" i="1" dirty="0"/>
              <a:t>blocking can (e.g. regression, matching,</a:t>
            </a:r>
            <a:r>
              <a:rPr lang="is-IS" i="1" dirty="0"/>
              <a:t>…</a:t>
            </a:r>
            <a:r>
              <a:rPr lang="en-US" i="1" dirty="0"/>
              <a:t>)</a:t>
            </a:r>
          </a:p>
          <a:p>
            <a:pPr marL="285750" indent="-285750">
              <a:buFont typeface="Arial"/>
              <a:buChar char="•"/>
            </a:pPr>
            <a:r>
              <a:rPr lang="en-US" b="1" i="1" dirty="0"/>
              <a:t>reduce bias </a:t>
            </a:r>
          </a:p>
          <a:p>
            <a:pPr marL="285750" indent="-285750">
              <a:buFont typeface="Arial"/>
              <a:buChar char="•"/>
            </a:pPr>
            <a:r>
              <a:rPr lang="en-US" i="1" dirty="0"/>
              <a:t>reduce noise</a:t>
            </a:r>
          </a:p>
          <a:p>
            <a:pPr marL="285750" indent="-285750">
              <a:buFont typeface="Arial"/>
              <a:buChar char="•"/>
            </a:pPr>
            <a:r>
              <a:rPr lang="en-US" i="1" dirty="0"/>
              <a:t>explain heterogeneity.</a:t>
            </a:r>
          </a:p>
        </p:txBody>
      </p:sp>
      <p:sp>
        <p:nvSpPr>
          <p:cNvPr id="60" name="TextBox 59"/>
          <p:cNvSpPr txBox="1"/>
          <p:nvPr/>
        </p:nvSpPr>
        <p:spPr>
          <a:xfrm>
            <a:off x="6752362" y="1007993"/>
            <a:ext cx="2005677" cy="369332"/>
          </a:xfrm>
          <a:prstGeom prst="rect">
            <a:avLst/>
          </a:prstGeom>
          <a:noFill/>
        </p:spPr>
        <p:txBody>
          <a:bodyPr wrap="none" rtlCol="0">
            <a:spAutoFit/>
          </a:bodyPr>
          <a:lstStyle/>
          <a:p>
            <a:r>
              <a:rPr lang="en-US" dirty="0"/>
              <a:t>{X : E      (Y</a:t>
            </a:r>
            <a:r>
              <a:rPr lang="en-US" baseline="-25000" dirty="0"/>
              <a:t>0</a:t>
            </a:r>
            <a:r>
              <a:rPr lang="en-US" dirty="0"/>
              <a:t>, Y</a:t>
            </a:r>
            <a:r>
              <a:rPr lang="en-US" baseline="-25000" dirty="0"/>
              <a:t>1</a:t>
            </a:r>
            <a:r>
              <a:rPr lang="en-US" dirty="0"/>
              <a:t>) | X}</a:t>
            </a:r>
          </a:p>
        </p:txBody>
      </p:sp>
      <p:cxnSp>
        <p:nvCxnSpPr>
          <p:cNvPr id="61" name="Straight Connector 60"/>
          <p:cNvCxnSpPr/>
          <p:nvPr/>
        </p:nvCxnSpPr>
        <p:spPr>
          <a:xfrm>
            <a:off x="7331695" y="1280759"/>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7428391" y="1119361"/>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491663" y="1119361"/>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6585824" y="300336"/>
            <a:ext cx="2594123" cy="369332"/>
          </a:xfrm>
          <a:prstGeom prst="rect">
            <a:avLst/>
          </a:prstGeom>
        </p:spPr>
        <p:txBody>
          <a:bodyPr wrap="square">
            <a:spAutoFit/>
          </a:bodyPr>
          <a:lstStyle/>
          <a:p>
            <a:r>
              <a:rPr lang="en-US" dirty="0"/>
              <a:t>Y</a:t>
            </a:r>
            <a:r>
              <a:rPr lang="en-US" baseline="-25000" dirty="0"/>
              <a:t>OBS</a:t>
            </a:r>
            <a:r>
              <a:rPr lang="en-US" dirty="0"/>
              <a:t> = Y</a:t>
            </a:r>
            <a:r>
              <a:rPr lang="en-US" baseline="-25000" dirty="0"/>
              <a:t>0</a:t>
            </a:r>
            <a:r>
              <a:rPr lang="en-US" dirty="0"/>
              <a:t>+(Y</a:t>
            </a:r>
            <a:r>
              <a:rPr lang="en-US" baseline="-25000" dirty="0"/>
              <a:t>1</a:t>
            </a:r>
            <a:r>
              <a:rPr lang="en-US" dirty="0"/>
              <a:t> – Y</a:t>
            </a:r>
            <a:r>
              <a:rPr lang="en-US" baseline="-25000" dirty="0"/>
              <a:t>0</a:t>
            </a:r>
            <a:r>
              <a:rPr lang="en-US" dirty="0"/>
              <a:t>)E</a:t>
            </a:r>
          </a:p>
        </p:txBody>
      </p:sp>
      <p:sp>
        <p:nvSpPr>
          <p:cNvPr id="69" name="TextBox 68"/>
          <p:cNvSpPr txBox="1"/>
          <p:nvPr/>
        </p:nvSpPr>
        <p:spPr>
          <a:xfrm>
            <a:off x="6752362" y="1448814"/>
            <a:ext cx="2262158" cy="369332"/>
          </a:xfrm>
          <a:prstGeom prst="rect">
            <a:avLst/>
          </a:prstGeom>
          <a:noFill/>
        </p:spPr>
        <p:txBody>
          <a:bodyPr wrap="none" rtlCol="0">
            <a:spAutoFit/>
          </a:bodyPr>
          <a:lstStyle/>
          <a:p>
            <a:r>
              <a:rPr lang="en-US" dirty="0"/>
              <a:t>{X : E      (Y</a:t>
            </a:r>
            <a:r>
              <a:rPr lang="en-US" baseline="-25000" dirty="0"/>
              <a:t>0</a:t>
            </a:r>
            <a:r>
              <a:rPr lang="en-US" dirty="0"/>
              <a:t>, Y</a:t>
            </a:r>
            <a:r>
              <a:rPr lang="en-US" baseline="-25000" dirty="0"/>
              <a:t>1</a:t>
            </a:r>
            <a:r>
              <a:rPr lang="en-US" dirty="0"/>
              <a:t>) | e(X)}</a:t>
            </a:r>
          </a:p>
        </p:txBody>
      </p:sp>
      <p:cxnSp>
        <p:nvCxnSpPr>
          <p:cNvPr id="70" name="Straight Connector 69"/>
          <p:cNvCxnSpPr/>
          <p:nvPr/>
        </p:nvCxnSpPr>
        <p:spPr>
          <a:xfrm>
            <a:off x="7331695" y="1721580"/>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428391" y="1560182"/>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7491663" y="1560182"/>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459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Screen Shot 2017-05-10 at 15.24.12.png"/>
          <p:cNvPicPr>
            <a:picLocks noChangeAspect="1"/>
          </p:cNvPicPr>
          <p:nvPr/>
        </p:nvPicPr>
        <p:blipFill rotWithShape="1">
          <a:blip r:embed="rId3">
            <a:extLst>
              <a:ext uri="{28A0092B-C50C-407E-A947-70E740481C1C}">
                <a14:useLocalDpi xmlns:a14="http://schemas.microsoft.com/office/drawing/2010/main" val="0"/>
              </a:ext>
            </a:extLst>
          </a:blip>
          <a:srcRect l="6363" r="13891"/>
          <a:stretch/>
        </p:blipFill>
        <p:spPr>
          <a:xfrm>
            <a:off x="1700463" y="-405061"/>
            <a:ext cx="4515853" cy="2717977"/>
          </a:xfrm>
          <a:prstGeom prst="rect">
            <a:avLst/>
          </a:prstGeom>
        </p:spPr>
      </p:pic>
      <p:pic>
        <p:nvPicPr>
          <p:cNvPr id="4" name="Content Placeholder 3" descr="Screen Shot 2017-05-10 at 15.23.58.png"/>
          <p:cNvPicPr>
            <a:picLocks noGrp="1" noChangeAspect="1"/>
          </p:cNvPicPr>
          <p:nvPr>
            <p:ph idx="1"/>
          </p:nvPr>
        </p:nvPicPr>
        <p:blipFill>
          <a:blip r:embed="rId4">
            <a:extLst>
              <a:ext uri="{28A0092B-C50C-407E-A947-70E740481C1C}">
                <a14:useLocalDpi xmlns:a14="http://schemas.microsoft.com/office/drawing/2010/main" val="0"/>
              </a:ext>
            </a:extLst>
          </a:blip>
          <a:srcRect t="9981" b="9981"/>
          <a:stretch>
            <a:fillRect/>
          </a:stretch>
        </p:blipFill>
        <p:spPr>
          <a:xfrm>
            <a:off x="457200" y="2094816"/>
            <a:ext cx="8229600" cy="4525963"/>
          </a:xfrm>
        </p:spPr>
      </p:pic>
    </p:spTree>
    <p:extLst>
      <p:ext uri="{BB962C8B-B14F-4D97-AF65-F5344CB8AC3E}">
        <p14:creationId xmlns:p14="http://schemas.microsoft.com/office/powerpoint/2010/main" val="2415432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descr="Screen Shot 2017-05-10 at 15.23.58.png"/>
          <p:cNvPicPr>
            <a:picLocks noChangeAspect="1"/>
          </p:cNvPicPr>
          <p:nvPr/>
        </p:nvPicPr>
        <p:blipFill>
          <a:blip r:embed="rId3">
            <a:extLst>
              <a:ext uri="{28A0092B-C50C-407E-A947-70E740481C1C}">
                <a14:useLocalDpi xmlns:a14="http://schemas.microsoft.com/office/drawing/2010/main" val="0"/>
              </a:ext>
            </a:extLst>
          </a:blip>
          <a:srcRect t="9981" b="9981"/>
          <a:stretch>
            <a:fillRect/>
          </a:stretch>
        </p:blipFill>
        <p:spPr>
          <a:xfrm>
            <a:off x="457200" y="2094816"/>
            <a:ext cx="8229600" cy="4525963"/>
          </a:xfrm>
          <a:prstGeom prst="rect">
            <a:avLst/>
          </a:prstGeom>
        </p:spPr>
      </p:pic>
      <p:pic>
        <p:nvPicPr>
          <p:cNvPr id="4" name="Content Placeholder 3" descr="Screen Shot 2017-05-10 at 15.26.07.png"/>
          <p:cNvPicPr>
            <a:picLocks noGrp="1" noChangeAspect="1"/>
          </p:cNvPicPr>
          <p:nvPr>
            <p:ph idx="1"/>
          </p:nvPr>
        </p:nvPicPr>
        <p:blipFill rotWithShape="1">
          <a:blip r:embed="rId4">
            <a:extLst>
              <a:ext uri="{28A0092B-C50C-407E-A947-70E740481C1C}">
                <a14:useLocalDpi xmlns:a14="http://schemas.microsoft.com/office/drawing/2010/main" val="0"/>
              </a:ext>
            </a:extLst>
          </a:blip>
          <a:srcRect l="-1880" t="-52542" r="1880" b="55644"/>
          <a:stretch/>
        </p:blipFill>
        <p:spPr>
          <a:xfrm>
            <a:off x="844884" y="-2066484"/>
            <a:ext cx="6400800" cy="3520193"/>
          </a:xfrm>
        </p:spPr>
      </p:pic>
    </p:spTree>
    <p:extLst>
      <p:ext uri="{BB962C8B-B14F-4D97-AF65-F5344CB8AC3E}">
        <p14:creationId xmlns:p14="http://schemas.microsoft.com/office/powerpoint/2010/main" val="1441632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7-05-10 at 15.25.56.png"/>
          <p:cNvPicPr>
            <a:picLocks noChangeAspect="1"/>
          </p:cNvPicPr>
          <p:nvPr/>
        </p:nvPicPr>
        <p:blipFill rotWithShape="1">
          <a:blip r:embed="rId3">
            <a:extLst>
              <a:ext uri="{28A0092B-C50C-407E-A947-70E740481C1C}">
                <a14:useLocalDpi xmlns:a14="http://schemas.microsoft.com/office/drawing/2010/main" val="0"/>
              </a:ext>
            </a:extLst>
          </a:blip>
          <a:srcRect l="630" r="-219"/>
          <a:stretch/>
        </p:blipFill>
        <p:spPr>
          <a:xfrm>
            <a:off x="416111" y="3522239"/>
            <a:ext cx="8834836" cy="3292855"/>
          </a:xfrm>
          <a:prstGeom prst="rect">
            <a:avLst/>
          </a:prstGeom>
        </p:spPr>
      </p:pic>
      <p:pic>
        <p:nvPicPr>
          <p:cNvPr id="4" name="Content Placeholder 3" descr="Screen Shot 2017-05-10 at 15.25.50.png"/>
          <p:cNvPicPr>
            <a:picLocks noGrp="1" noChangeAspect="1"/>
          </p:cNvPicPr>
          <p:nvPr>
            <p:ph idx="1"/>
          </p:nvPr>
        </p:nvPicPr>
        <p:blipFill rotWithShape="1">
          <a:blip r:embed="rId4">
            <a:extLst>
              <a:ext uri="{28A0092B-C50C-407E-A947-70E740481C1C}">
                <a14:useLocalDpi xmlns:a14="http://schemas.microsoft.com/office/drawing/2010/main" val="0"/>
              </a:ext>
            </a:extLst>
          </a:blip>
          <a:srcRect l="363" r="338"/>
          <a:stretch/>
        </p:blipFill>
        <p:spPr>
          <a:xfrm>
            <a:off x="133684" y="668400"/>
            <a:ext cx="8522887" cy="3522240"/>
          </a:xfrm>
        </p:spPr>
      </p:pic>
    </p:spTree>
    <p:extLst>
      <p:ext uri="{BB962C8B-B14F-4D97-AF65-F5344CB8AC3E}">
        <p14:creationId xmlns:p14="http://schemas.microsoft.com/office/powerpoint/2010/main" val="3592377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7-05-10 at 15.26.32.png"/>
          <p:cNvPicPr>
            <a:picLocks noChangeAspect="1"/>
          </p:cNvPicPr>
          <p:nvPr/>
        </p:nvPicPr>
        <p:blipFill rotWithShape="1">
          <a:blip r:embed="rId3">
            <a:extLst>
              <a:ext uri="{28A0092B-C50C-407E-A947-70E740481C1C}">
                <a14:useLocalDpi xmlns:a14="http://schemas.microsoft.com/office/drawing/2010/main" val="0"/>
              </a:ext>
            </a:extLst>
          </a:blip>
          <a:srcRect l="37" r="-425"/>
          <a:stretch/>
        </p:blipFill>
        <p:spPr>
          <a:xfrm>
            <a:off x="457200" y="22889"/>
            <a:ext cx="8110669" cy="2098663"/>
          </a:xfrm>
          <a:prstGeom prst="rect">
            <a:avLst/>
          </a:prstGeom>
        </p:spPr>
      </p:pic>
      <p:pic>
        <p:nvPicPr>
          <p:cNvPr id="8" name="Content Placeholder 3" descr="Screen Shot 2017-05-10 at 15.23.58.png"/>
          <p:cNvPicPr>
            <a:picLocks noChangeAspect="1"/>
          </p:cNvPicPr>
          <p:nvPr/>
        </p:nvPicPr>
        <p:blipFill>
          <a:blip r:embed="rId4">
            <a:extLst>
              <a:ext uri="{28A0092B-C50C-407E-A947-70E740481C1C}">
                <a14:useLocalDpi xmlns:a14="http://schemas.microsoft.com/office/drawing/2010/main" val="0"/>
              </a:ext>
            </a:extLst>
          </a:blip>
          <a:srcRect t="9981" b="9981"/>
          <a:stretch>
            <a:fillRect/>
          </a:stretch>
        </p:blipFill>
        <p:spPr>
          <a:xfrm>
            <a:off x="457200" y="2094816"/>
            <a:ext cx="8229600" cy="4525963"/>
          </a:xfrm>
          <a:prstGeom prst="rect">
            <a:avLst/>
          </a:prstGeom>
        </p:spPr>
      </p:pic>
    </p:spTree>
    <p:extLst>
      <p:ext uri="{BB962C8B-B14F-4D97-AF65-F5344CB8AC3E}">
        <p14:creationId xmlns:p14="http://schemas.microsoft.com/office/powerpoint/2010/main" val="2340931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E</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sp>
        <p:nvSpPr>
          <p:cNvPr id="6" name="Rectangle 5"/>
          <p:cNvSpPr/>
          <p:nvPr/>
        </p:nvSpPr>
        <p:spPr>
          <a:xfrm>
            <a:off x="4498581" y="5013477"/>
            <a:ext cx="4572000" cy="1477328"/>
          </a:xfrm>
          <a:prstGeom prst="rect">
            <a:avLst/>
          </a:prstGeom>
        </p:spPr>
        <p:txBody>
          <a:bodyPr>
            <a:spAutoFit/>
          </a:bodyPr>
          <a:lstStyle/>
          <a:p>
            <a:r>
              <a:rPr lang="en-US" i="1" dirty="0"/>
              <a:t>Cause (Noun): </a:t>
            </a:r>
            <a:r>
              <a:rPr lang="en-US" dirty="0"/>
              <a:t>something that brings about an effect or a result</a:t>
            </a:r>
          </a:p>
          <a:p>
            <a:r>
              <a:rPr lang="en-US" i="1" dirty="0"/>
              <a:t>Effect (Noun): </a:t>
            </a:r>
            <a:r>
              <a:rPr lang="en-US" dirty="0"/>
              <a:t>something that inevitably follows a </a:t>
            </a:r>
            <a:r>
              <a:rPr lang="is-IS" dirty="0"/>
              <a:t>…</a:t>
            </a:r>
            <a:r>
              <a:rPr lang="en-US" dirty="0"/>
              <a:t> a cause</a:t>
            </a:r>
          </a:p>
          <a:p>
            <a:endParaRPr lang="en-US" dirty="0"/>
          </a:p>
        </p:txBody>
      </p:sp>
      <p:sp>
        <p:nvSpPr>
          <p:cNvPr id="2" name="Rectangle 1"/>
          <p:cNvSpPr/>
          <p:nvPr/>
        </p:nvSpPr>
        <p:spPr>
          <a:xfrm>
            <a:off x="0" y="2051353"/>
            <a:ext cx="3193517" cy="1077218"/>
          </a:xfrm>
          <a:prstGeom prst="rect">
            <a:avLst/>
          </a:prstGeom>
        </p:spPr>
        <p:txBody>
          <a:bodyPr wrap="square">
            <a:spAutoFit/>
          </a:bodyPr>
          <a:lstStyle/>
          <a:p>
            <a:r>
              <a:rPr lang="en-US" sz="1600" dirty="0"/>
              <a:t>- gene expression</a:t>
            </a:r>
          </a:p>
          <a:p>
            <a:r>
              <a:rPr lang="en-US" sz="1600" dirty="0"/>
              <a:t>- N dimensional gene expression</a:t>
            </a:r>
          </a:p>
          <a:p>
            <a:r>
              <a:rPr lang="en-US" sz="1600" dirty="0"/>
              <a:t>- cell type prevalence</a:t>
            </a:r>
          </a:p>
          <a:p>
            <a:r>
              <a:rPr lang="en-US" sz="1600" dirty="0"/>
              <a:t>- clustering coefficient</a:t>
            </a:r>
          </a:p>
        </p:txBody>
      </p:sp>
    </p:spTree>
    <p:extLst>
      <p:ext uri="{BB962C8B-B14F-4D97-AF65-F5344CB8AC3E}">
        <p14:creationId xmlns:p14="http://schemas.microsoft.com/office/powerpoint/2010/main" val="4116270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
        <p:nvSpPr>
          <p:cNvPr id="30" name="TextBox 29"/>
          <p:cNvSpPr txBox="1"/>
          <p:nvPr/>
        </p:nvSpPr>
        <p:spPr>
          <a:xfrm>
            <a:off x="8377435" y="3596384"/>
            <a:ext cx="311172" cy="369332"/>
          </a:xfrm>
          <a:prstGeom prst="rect">
            <a:avLst/>
          </a:prstGeom>
          <a:noFill/>
        </p:spPr>
        <p:txBody>
          <a:bodyPr wrap="square" rtlCol="0">
            <a:spAutoFit/>
          </a:bodyPr>
          <a:lstStyle/>
          <a:p>
            <a:r>
              <a:rPr lang="en-US" dirty="0"/>
              <a:t>Y</a:t>
            </a:r>
          </a:p>
        </p:txBody>
      </p:sp>
      <p:sp>
        <p:nvSpPr>
          <p:cNvPr id="31" name="TextBox 30"/>
          <p:cNvSpPr txBox="1"/>
          <p:nvPr/>
        </p:nvSpPr>
        <p:spPr>
          <a:xfrm>
            <a:off x="6533169" y="3559193"/>
            <a:ext cx="399940" cy="369332"/>
          </a:xfrm>
          <a:prstGeom prst="rect">
            <a:avLst/>
          </a:prstGeom>
          <a:noFill/>
        </p:spPr>
        <p:txBody>
          <a:bodyPr wrap="square" rtlCol="0">
            <a:spAutoFit/>
          </a:bodyPr>
          <a:lstStyle/>
          <a:p>
            <a:r>
              <a:rPr lang="en-US" dirty="0"/>
              <a:t>T</a:t>
            </a:r>
          </a:p>
        </p:txBody>
      </p:sp>
      <p:cxnSp>
        <p:nvCxnSpPr>
          <p:cNvPr id="32" name="Straight Arrow Connector 31"/>
          <p:cNvCxnSpPr/>
          <p:nvPr/>
        </p:nvCxnSpPr>
        <p:spPr>
          <a:xfrm flipV="1">
            <a:off x="6796452" y="3743858"/>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644640" y="2926080"/>
            <a:ext cx="1869810" cy="369332"/>
          </a:xfrm>
          <a:prstGeom prst="rect">
            <a:avLst/>
          </a:prstGeom>
          <a:noFill/>
        </p:spPr>
        <p:txBody>
          <a:bodyPr wrap="none" rtlCol="0">
            <a:spAutoFit/>
          </a:bodyPr>
          <a:lstStyle/>
          <a:p>
            <a:pPr lvl="0"/>
            <a:r>
              <a:rPr lang="en-US" dirty="0">
                <a:solidFill>
                  <a:prstClr val="black"/>
                </a:solidFill>
              </a:rPr>
              <a:t>Missing structure.</a:t>
            </a:r>
          </a:p>
        </p:txBody>
      </p:sp>
    </p:spTree>
    <p:extLst>
      <p:ext uri="{BB962C8B-B14F-4D97-AF65-F5344CB8AC3E}">
        <p14:creationId xmlns:p14="http://schemas.microsoft.com/office/powerpoint/2010/main" val="351468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
        <p:nvSpPr>
          <p:cNvPr id="30" name="TextBox 29"/>
          <p:cNvSpPr txBox="1"/>
          <p:nvPr/>
        </p:nvSpPr>
        <p:spPr>
          <a:xfrm>
            <a:off x="8377435" y="3596384"/>
            <a:ext cx="311172" cy="369332"/>
          </a:xfrm>
          <a:prstGeom prst="rect">
            <a:avLst/>
          </a:prstGeom>
          <a:noFill/>
        </p:spPr>
        <p:txBody>
          <a:bodyPr wrap="square" rtlCol="0">
            <a:spAutoFit/>
          </a:bodyPr>
          <a:lstStyle/>
          <a:p>
            <a:r>
              <a:rPr lang="en-US" dirty="0"/>
              <a:t>Y</a:t>
            </a:r>
          </a:p>
        </p:txBody>
      </p:sp>
      <p:sp>
        <p:nvSpPr>
          <p:cNvPr id="31" name="TextBox 30"/>
          <p:cNvSpPr txBox="1"/>
          <p:nvPr/>
        </p:nvSpPr>
        <p:spPr>
          <a:xfrm>
            <a:off x="6533169" y="3559193"/>
            <a:ext cx="399940" cy="369332"/>
          </a:xfrm>
          <a:prstGeom prst="rect">
            <a:avLst/>
          </a:prstGeom>
          <a:noFill/>
        </p:spPr>
        <p:txBody>
          <a:bodyPr wrap="square" rtlCol="0">
            <a:spAutoFit/>
          </a:bodyPr>
          <a:lstStyle/>
          <a:p>
            <a:r>
              <a:rPr lang="en-US" dirty="0"/>
              <a:t>T</a:t>
            </a:r>
          </a:p>
        </p:txBody>
      </p:sp>
      <p:cxnSp>
        <p:nvCxnSpPr>
          <p:cNvPr id="32" name="Straight Arrow Connector 31"/>
          <p:cNvCxnSpPr/>
          <p:nvPr/>
        </p:nvCxnSpPr>
        <p:spPr>
          <a:xfrm flipV="1">
            <a:off x="6796452" y="3743858"/>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644640" y="2926080"/>
            <a:ext cx="1869810" cy="369332"/>
          </a:xfrm>
          <a:prstGeom prst="rect">
            <a:avLst/>
          </a:prstGeom>
          <a:noFill/>
        </p:spPr>
        <p:txBody>
          <a:bodyPr wrap="none" rtlCol="0">
            <a:spAutoFit/>
          </a:bodyPr>
          <a:lstStyle/>
          <a:p>
            <a:pPr lvl="0"/>
            <a:r>
              <a:rPr lang="en-US" dirty="0">
                <a:solidFill>
                  <a:prstClr val="black"/>
                </a:solidFill>
              </a:rPr>
              <a:t>Missing structure.</a:t>
            </a:r>
          </a:p>
        </p:txBody>
      </p:sp>
      <p:sp>
        <p:nvSpPr>
          <p:cNvPr id="24" name="TextBox 33"/>
          <p:cNvSpPr txBox="1"/>
          <p:nvPr/>
        </p:nvSpPr>
        <p:spPr>
          <a:xfrm>
            <a:off x="8009862" y="3303010"/>
            <a:ext cx="1155190" cy="369332"/>
          </a:xfrm>
          <a:prstGeom prst="rect">
            <a:avLst/>
          </a:prstGeom>
          <a:noFill/>
        </p:spPr>
        <p:txBody>
          <a:bodyPr wrap="none" rtlCol="0">
            <a:spAutoFit/>
          </a:bodyPr>
          <a:lstStyle/>
          <a:p>
            <a:r>
              <a:rPr lang="en-US" i="1" dirty="0"/>
              <a:t>y </a:t>
            </a:r>
            <a:r>
              <a:rPr lang="en-US" i="1" dirty="0">
                <a:sym typeface="Wingdings"/>
              </a:rPr>
              <a:t>= f(t, </a:t>
            </a:r>
            <a:r>
              <a:rPr lang="en-US" i="1" dirty="0" err="1">
                <a:sym typeface="Wingdings"/>
              </a:rPr>
              <a:t>u</a:t>
            </a:r>
            <a:r>
              <a:rPr lang="en-US" i="1" baseline="-25000" dirty="0" err="1">
                <a:sym typeface="Wingdings"/>
              </a:rPr>
              <a:t>y</a:t>
            </a:r>
            <a:r>
              <a:rPr lang="en-US" i="1" dirty="0">
                <a:sym typeface="Wingdings"/>
              </a:rPr>
              <a:t>)</a:t>
            </a:r>
            <a:endParaRPr lang="en-US" i="1" dirty="0"/>
          </a:p>
        </p:txBody>
      </p:sp>
      <p:sp>
        <p:nvSpPr>
          <p:cNvPr id="34" name="TextBox 34"/>
          <p:cNvSpPr txBox="1"/>
          <p:nvPr/>
        </p:nvSpPr>
        <p:spPr>
          <a:xfrm>
            <a:off x="6304785" y="3277810"/>
            <a:ext cx="973124" cy="369332"/>
          </a:xfrm>
          <a:prstGeom prst="rect">
            <a:avLst/>
          </a:prstGeom>
          <a:noFill/>
        </p:spPr>
        <p:txBody>
          <a:bodyPr wrap="none" rtlCol="0">
            <a:spAutoFit/>
          </a:bodyPr>
          <a:lstStyle/>
          <a:p>
            <a:r>
              <a:rPr lang="en-US" i="1" dirty="0"/>
              <a:t>t </a:t>
            </a:r>
            <a:r>
              <a:rPr lang="en-US" i="1" dirty="0">
                <a:sym typeface="Wingdings"/>
              </a:rPr>
              <a:t>= g(</a:t>
            </a:r>
            <a:r>
              <a:rPr lang="en-US" i="1" dirty="0" err="1">
                <a:sym typeface="Wingdings"/>
              </a:rPr>
              <a:t>u</a:t>
            </a:r>
            <a:r>
              <a:rPr lang="en-US" i="1" baseline="-25000" dirty="0" err="1">
                <a:sym typeface="Wingdings"/>
              </a:rPr>
              <a:t>t</a:t>
            </a:r>
            <a:r>
              <a:rPr lang="en-US" i="1" dirty="0">
                <a:sym typeface="Wingdings"/>
              </a:rPr>
              <a:t>)</a:t>
            </a:r>
            <a:endParaRPr lang="en-US" i="1" dirty="0"/>
          </a:p>
        </p:txBody>
      </p:sp>
    </p:spTree>
    <p:extLst>
      <p:ext uri="{BB962C8B-B14F-4D97-AF65-F5344CB8AC3E}">
        <p14:creationId xmlns:p14="http://schemas.microsoft.com/office/powerpoint/2010/main" val="4283574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377435" y="3596384"/>
            <a:ext cx="311172" cy="369332"/>
          </a:xfrm>
          <a:prstGeom prst="rect">
            <a:avLst/>
          </a:prstGeom>
          <a:noFill/>
        </p:spPr>
        <p:txBody>
          <a:bodyPr wrap="square" rtlCol="0">
            <a:spAutoFit/>
          </a:bodyPr>
          <a:lstStyle/>
          <a:p>
            <a:r>
              <a:rPr lang="en-US" dirty="0"/>
              <a:t>Y</a:t>
            </a:r>
          </a:p>
        </p:txBody>
      </p:sp>
      <p:sp>
        <p:nvSpPr>
          <p:cNvPr id="24" name="TextBox 23"/>
          <p:cNvSpPr txBox="1"/>
          <p:nvPr/>
        </p:nvSpPr>
        <p:spPr>
          <a:xfrm>
            <a:off x="6533169" y="3559193"/>
            <a:ext cx="399940" cy="369332"/>
          </a:xfrm>
          <a:prstGeom prst="rect">
            <a:avLst/>
          </a:prstGeom>
          <a:noFill/>
        </p:spPr>
        <p:txBody>
          <a:bodyPr wrap="square" rtlCol="0">
            <a:spAutoFit/>
          </a:bodyPr>
          <a:lstStyle/>
          <a:p>
            <a:r>
              <a:rPr lang="en-US" dirty="0"/>
              <a:t>T</a:t>
            </a:r>
          </a:p>
        </p:txBody>
      </p:sp>
      <p:cxnSp>
        <p:nvCxnSpPr>
          <p:cNvPr id="30" name="Straight Arrow Connector 29"/>
          <p:cNvCxnSpPr/>
          <p:nvPr/>
        </p:nvCxnSpPr>
        <p:spPr>
          <a:xfrm flipV="1">
            <a:off x="6796452" y="3743858"/>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44640" y="2926080"/>
            <a:ext cx="1869810" cy="369332"/>
          </a:xfrm>
          <a:prstGeom prst="rect">
            <a:avLst/>
          </a:prstGeom>
          <a:noFill/>
        </p:spPr>
        <p:txBody>
          <a:bodyPr wrap="none" rtlCol="0">
            <a:spAutoFit/>
          </a:bodyPr>
          <a:lstStyle/>
          <a:p>
            <a:pPr lvl="0"/>
            <a:r>
              <a:rPr lang="en-US" dirty="0">
                <a:solidFill>
                  <a:prstClr val="black"/>
                </a:solidFill>
              </a:rPr>
              <a:t>Missing structure.</a:t>
            </a:r>
          </a:p>
        </p:txBody>
      </p:sp>
      <p:cxnSp>
        <p:nvCxnSpPr>
          <p:cNvPr id="32" name="Straight Arrow Connector 31"/>
          <p:cNvCxnSpPr/>
          <p:nvPr/>
        </p:nvCxnSpPr>
        <p:spPr>
          <a:xfrm flipH="1" flipV="1">
            <a:off x="6770821" y="3968729"/>
            <a:ext cx="706606" cy="56139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7628659" y="3968729"/>
            <a:ext cx="780717" cy="57263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6674745" y="3903172"/>
            <a:ext cx="1753729"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
        <p:nvSpPr>
          <p:cNvPr id="34" name="TextBox 33"/>
          <p:cNvSpPr txBox="1"/>
          <p:nvPr/>
        </p:nvSpPr>
        <p:spPr>
          <a:xfrm>
            <a:off x="8009862" y="3303010"/>
            <a:ext cx="1155190" cy="369332"/>
          </a:xfrm>
          <a:prstGeom prst="rect">
            <a:avLst/>
          </a:prstGeom>
          <a:noFill/>
        </p:spPr>
        <p:txBody>
          <a:bodyPr wrap="none" rtlCol="0">
            <a:spAutoFit/>
          </a:bodyPr>
          <a:lstStyle/>
          <a:p>
            <a:r>
              <a:rPr lang="en-US" i="1" dirty="0"/>
              <a:t>y </a:t>
            </a:r>
            <a:r>
              <a:rPr lang="en-US" i="1" dirty="0">
                <a:sym typeface="Wingdings"/>
              </a:rPr>
              <a:t>= f(t, </a:t>
            </a:r>
            <a:r>
              <a:rPr lang="en-US" i="1" dirty="0" err="1">
                <a:sym typeface="Wingdings"/>
              </a:rPr>
              <a:t>u</a:t>
            </a:r>
            <a:r>
              <a:rPr lang="en-US" i="1" baseline="-25000" dirty="0" err="1">
                <a:sym typeface="Wingdings"/>
              </a:rPr>
              <a:t>y</a:t>
            </a:r>
            <a:r>
              <a:rPr lang="en-US" i="1" dirty="0">
                <a:sym typeface="Wingdings"/>
              </a:rPr>
              <a:t>)</a:t>
            </a:r>
            <a:endParaRPr lang="en-US" i="1" dirty="0"/>
          </a:p>
        </p:txBody>
      </p:sp>
      <p:sp>
        <p:nvSpPr>
          <p:cNvPr id="35" name="TextBox 34"/>
          <p:cNvSpPr txBox="1"/>
          <p:nvPr/>
        </p:nvSpPr>
        <p:spPr>
          <a:xfrm>
            <a:off x="6304785" y="3277810"/>
            <a:ext cx="973124" cy="369332"/>
          </a:xfrm>
          <a:prstGeom prst="rect">
            <a:avLst/>
          </a:prstGeom>
          <a:noFill/>
        </p:spPr>
        <p:txBody>
          <a:bodyPr wrap="none" rtlCol="0">
            <a:spAutoFit/>
          </a:bodyPr>
          <a:lstStyle/>
          <a:p>
            <a:r>
              <a:rPr lang="en-US" i="1" dirty="0"/>
              <a:t>t </a:t>
            </a:r>
            <a:r>
              <a:rPr lang="en-US" i="1" dirty="0">
                <a:sym typeface="Wingdings"/>
              </a:rPr>
              <a:t>= g(</a:t>
            </a:r>
            <a:r>
              <a:rPr lang="en-US" i="1" dirty="0" err="1">
                <a:sym typeface="Wingdings"/>
              </a:rPr>
              <a:t>u</a:t>
            </a:r>
            <a:r>
              <a:rPr lang="en-US" i="1" baseline="-25000" dirty="0" err="1">
                <a:sym typeface="Wingdings"/>
              </a:rPr>
              <a:t>t</a:t>
            </a:r>
            <a:r>
              <a:rPr lang="en-US" i="1" dirty="0">
                <a:sym typeface="Wingdings"/>
              </a:rPr>
              <a:t>)</a:t>
            </a:r>
            <a:endParaRPr lang="en-US" i="1" dirty="0"/>
          </a:p>
        </p:txBody>
      </p:sp>
      <p:sp>
        <p:nvSpPr>
          <p:cNvPr id="36" name="TextBox 35"/>
          <p:cNvSpPr txBox="1"/>
          <p:nvPr/>
        </p:nvSpPr>
        <p:spPr>
          <a:xfrm>
            <a:off x="7366114" y="4526727"/>
            <a:ext cx="399940" cy="369332"/>
          </a:xfrm>
          <a:prstGeom prst="rect">
            <a:avLst/>
          </a:prstGeom>
          <a:noFill/>
        </p:spPr>
        <p:txBody>
          <a:bodyPr wrap="square" rtlCol="0">
            <a:spAutoFit/>
          </a:bodyPr>
          <a:lstStyle/>
          <a:p>
            <a:r>
              <a:rPr lang="en-US" dirty="0"/>
              <a:t>Z</a:t>
            </a:r>
          </a:p>
        </p:txBody>
      </p:sp>
      <p:sp>
        <p:nvSpPr>
          <p:cNvPr id="2" name="TextBox 1"/>
          <p:cNvSpPr txBox="1"/>
          <p:nvPr/>
        </p:nvSpPr>
        <p:spPr>
          <a:xfrm>
            <a:off x="4048279" y="5503521"/>
            <a:ext cx="4826962" cy="1200329"/>
          </a:xfrm>
          <a:prstGeom prst="rect">
            <a:avLst/>
          </a:prstGeom>
          <a:noFill/>
        </p:spPr>
        <p:txBody>
          <a:bodyPr wrap="none" rtlCol="0">
            <a:spAutoFit/>
          </a:bodyPr>
          <a:lstStyle/>
          <a:p>
            <a:pPr marL="285750" indent="-285750">
              <a:buFont typeface="Arial"/>
              <a:buChar char="•"/>
            </a:pPr>
            <a:r>
              <a:rPr lang="en-US" dirty="0"/>
              <a:t>Variables/nodes</a:t>
            </a:r>
          </a:p>
          <a:p>
            <a:pPr marL="285750" indent="-285750">
              <a:buFont typeface="Arial"/>
              <a:buChar char="•"/>
            </a:pPr>
            <a:r>
              <a:rPr lang="en-US" dirty="0"/>
              <a:t>Included Arrows</a:t>
            </a:r>
          </a:p>
          <a:p>
            <a:pPr marL="285750" indent="-285750">
              <a:buFont typeface="Arial"/>
              <a:buChar char="•"/>
            </a:pPr>
            <a:r>
              <a:rPr lang="en-US" dirty="0"/>
              <a:t>Excluded arrows (strong exclusion restrictions)</a:t>
            </a:r>
          </a:p>
          <a:p>
            <a:endParaRPr lang="en-US" dirty="0"/>
          </a:p>
        </p:txBody>
      </p:sp>
    </p:spTree>
    <p:extLst>
      <p:ext uri="{BB962C8B-B14F-4D97-AF65-F5344CB8AC3E}">
        <p14:creationId xmlns:p14="http://schemas.microsoft.com/office/powerpoint/2010/main" val="79372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14160" y="2407920"/>
            <a:ext cx="2492652" cy="646331"/>
          </a:xfrm>
          <a:prstGeom prst="rect">
            <a:avLst/>
          </a:prstGeom>
          <a:noFill/>
        </p:spPr>
        <p:txBody>
          <a:bodyPr wrap="none" rtlCol="0">
            <a:spAutoFit/>
          </a:bodyPr>
          <a:lstStyle/>
          <a:p>
            <a:pPr lvl="0"/>
            <a:r>
              <a:rPr lang="en-US" dirty="0">
                <a:solidFill>
                  <a:prstClr val="black"/>
                </a:solidFill>
              </a:rPr>
              <a:t>Probability is symmetric.</a:t>
            </a:r>
          </a:p>
          <a:p>
            <a:pPr lvl="0"/>
            <a:r>
              <a:rPr lang="en-US" dirty="0">
                <a:solidFill>
                  <a:prstClr val="black"/>
                </a:solidFill>
              </a:rPr>
              <a:t>What is missing?</a:t>
            </a:r>
          </a:p>
        </p:txBody>
      </p:sp>
    </p:spTree>
    <p:extLst>
      <p:ext uri="{BB962C8B-B14F-4D97-AF65-F5344CB8AC3E}">
        <p14:creationId xmlns:p14="http://schemas.microsoft.com/office/powerpoint/2010/main" val="3068555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H="1">
            <a:off x="5374640" y="2631440"/>
            <a:ext cx="1087120" cy="3851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4618632" y="5332612"/>
            <a:ext cx="4572000" cy="338554"/>
          </a:xfrm>
          <a:prstGeom prst="rect">
            <a:avLst/>
          </a:prstGeom>
        </p:spPr>
        <p:txBody>
          <a:bodyPr>
            <a:spAutoFit/>
          </a:bodyPr>
          <a:lstStyle/>
          <a:p>
            <a:r>
              <a:rPr lang="en-US" sz="800" dirty="0"/>
              <a:t> </a:t>
            </a:r>
          </a:p>
          <a:p>
            <a:endParaRPr lang="en-US" sz="800" dirty="0"/>
          </a:p>
        </p:txBody>
      </p:sp>
      <p:sp>
        <p:nvSpPr>
          <p:cNvPr id="37" name="TextBox 36"/>
          <p:cNvSpPr txBox="1"/>
          <p:nvPr/>
        </p:nvSpPr>
        <p:spPr>
          <a:xfrm>
            <a:off x="6614161" y="2407920"/>
            <a:ext cx="2529840" cy="1477328"/>
          </a:xfrm>
          <a:prstGeom prst="rect">
            <a:avLst/>
          </a:prstGeom>
          <a:noFill/>
        </p:spPr>
        <p:txBody>
          <a:bodyPr wrap="square" rtlCol="0">
            <a:spAutoFit/>
          </a:bodyPr>
          <a:lstStyle/>
          <a:p>
            <a:pPr lvl="0"/>
            <a:r>
              <a:rPr lang="en-US" dirty="0">
                <a:solidFill>
                  <a:prstClr val="black"/>
                </a:solidFill>
              </a:rPr>
              <a:t>Probability is symmetric.</a:t>
            </a:r>
          </a:p>
          <a:p>
            <a:pPr lvl="0"/>
            <a:r>
              <a:rPr lang="en-US" dirty="0">
                <a:solidFill>
                  <a:prstClr val="black"/>
                </a:solidFill>
              </a:rPr>
              <a:t>What is missing?</a:t>
            </a:r>
          </a:p>
          <a:p>
            <a:r>
              <a:rPr lang="en-US" dirty="0"/>
              <a:t>Missing counterfactual CTRA, had you not been exposed to adversity.</a:t>
            </a:r>
          </a:p>
        </p:txBody>
      </p:sp>
      <p:graphicFrame>
        <p:nvGraphicFramePr>
          <p:cNvPr id="4" name="Object 3"/>
          <p:cNvGraphicFramePr>
            <a:graphicFrameLocks noChangeAspect="1"/>
          </p:cNvGraphicFramePr>
          <p:nvPr>
            <p:extLst>
              <p:ext uri="{D42A27DB-BD31-4B8C-83A1-F6EECF244321}">
                <p14:modId xmlns:p14="http://schemas.microsoft.com/office/powerpoint/2010/main" val="1070403049"/>
              </p:ext>
            </p:extLst>
          </p:nvPr>
        </p:nvGraphicFramePr>
        <p:xfrm>
          <a:off x="4162425" y="7481888"/>
          <a:ext cx="5486400" cy="304800"/>
        </p:xfrm>
        <a:graphic>
          <a:graphicData uri="http://schemas.openxmlformats.org/presentationml/2006/ole">
            <mc:AlternateContent xmlns:mc="http://schemas.openxmlformats.org/markup-compatibility/2006">
              <mc:Choice xmlns:v="urn:schemas-microsoft-com:vml" Requires="v">
                <p:oleObj spid="_x0000_s15542" name="Document" r:id="rId4" imgW="5486400" imgH="304800" progId="Word.Document.12">
                  <p:embed/>
                </p:oleObj>
              </mc:Choice>
              <mc:Fallback>
                <p:oleObj name="Document" r:id="rId4" imgW="5486400" imgH="304800" progId="Word.Document.12">
                  <p:embed/>
                  <p:pic>
                    <p:nvPicPr>
                      <p:cNvPr id="0" name=""/>
                      <p:cNvPicPr/>
                      <p:nvPr/>
                    </p:nvPicPr>
                    <p:blipFill>
                      <a:blip r:embed="rId5"/>
                      <a:stretch>
                        <a:fillRect/>
                      </a:stretch>
                    </p:blipFill>
                    <p:spPr>
                      <a:xfrm>
                        <a:off x="4162425" y="7481888"/>
                        <a:ext cx="5486400" cy="304800"/>
                      </a:xfrm>
                      <a:prstGeom prst="rect">
                        <a:avLst/>
                      </a:prstGeom>
                    </p:spPr>
                  </p:pic>
                </p:oleObj>
              </mc:Fallback>
            </mc:AlternateContent>
          </a:graphicData>
        </a:graphic>
      </p:graphicFrame>
    </p:spTree>
    <p:extLst>
      <p:ext uri="{BB962C8B-B14F-4D97-AF65-F5344CB8AC3E}">
        <p14:creationId xmlns:p14="http://schemas.microsoft.com/office/powerpoint/2010/main" val="92422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a:ln>
            <a:solidFill>
              <a:srgbClr val="4F81BD"/>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58529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79514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7355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1838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15558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96031" y="24323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5005883" y="225213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184288" y="20767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629117" y="258596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366321" y="190862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8300067" y="2369038"/>
            <a:ext cx="425219" cy="369332"/>
          </a:xfrm>
          <a:prstGeom prst="rect">
            <a:avLst/>
          </a:prstGeom>
          <a:noFill/>
        </p:spPr>
        <p:txBody>
          <a:bodyPr wrap="square" rtlCol="0">
            <a:spAutoFit/>
          </a:bodyPr>
          <a:lstStyle/>
          <a:p>
            <a:r>
              <a:rPr lang="en-US" dirty="0"/>
              <a:t>U</a:t>
            </a:r>
            <a:r>
              <a:rPr lang="en-US" baseline="-25000" dirty="0"/>
              <a:t>Y</a:t>
            </a:r>
            <a:endParaRPr lang="en-US" dirty="0"/>
          </a:p>
        </p:txBody>
      </p:sp>
      <p:cxnSp>
        <p:nvCxnSpPr>
          <p:cNvPr id="53" name="Straight Arrow Connector 52"/>
          <p:cNvCxnSpPr/>
          <p:nvPr/>
        </p:nvCxnSpPr>
        <p:spPr>
          <a:xfrm flipH="1">
            <a:off x="8209050" y="2706914"/>
            <a:ext cx="213568" cy="4777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6538822" y="3317889"/>
            <a:ext cx="1535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5592636" y="1640918"/>
            <a:ext cx="241976" cy="2677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000475">
            <a:off x="5310833" y="1234959"/>
            <a:ext cx="359832" cy="369332"/>
          </a:xfrm>
          <a:prstGeom prst="rect">
            <a:avLst/>
          </a:prstGeom>
          <a:noFill/>
        </p:spPr>
        <p:txBody>
          <a:bodyPr wrap="none" rtlCol="0">
            <a:spAutoFit/>
          </a:bodyPr>
          <a:lstStyle/>
          <a:p>
            <a:r>
              <a:rPr lang="en-US" i="1" dirty="0"/>
              <a:t>n</a:t>
            </a:r>
          </a:p>
        </p:txBody>
      </p:sp>
      <p:sp>
        <p:nvSpPr>
          <p:cNvPr id="57" name="TextBox 56"/>
          <p:cNvSpPr txBox="1"/>
          <p:nvPr/>
        </p:nvSpPr>
        <p:spPr>
          <a:xfrm rot="2856078">
            <a:off x="5727684" y="1513949"/>
            <a:ext cx="330978" cy="369332"/>
          </a:xfrm>
          <a:prstGeom prst="rect">
            <a:avLst/>
          </a:prstGeom>
          <a:noFill/>
        </p:spPr>
        <p:txBody>
          <a:bodyPr wrap="none" rtlCol="0">
            <a:spAutoFit/>
          </a:bodyPr>
          <a:lstStyle/>
          <a:p>
            <a:r>
              <a:rPr lang="en-US" i="1" dirty="0"/>
              <a:t>s</a:t>
            </a:r>
          </a:p>
        </p:txBody>
      </p:sp>
      <p:sp>
        <p:nvSpPr>
          <p:cNvPr id="37" name="TextBox 36"/>
          <p:cNvSpPr txBox="1"/>
          <p:nvPr/>
        </p:nvSpPr>
        <p:spPr>
          <a:xfrm>
            <a:off x="3932765" y="5395204"/>
            <a:ext cx="4233609" cy="1200329"/>
          </a:xfrm>
          <a:prstGeom prst="rect">
            <a:avLst/>
          </a:prstGeom>
          <a:noFill/>
        </p:spPr>
        <p:txBody>
          <a:bodyPr wrap="square" rtlCol="0">
            <a:spAutoFit/>
          </a:bodyPr>
          <a:lstStyle/>
          <a:p>
            <a:r>
              <a:rPr lang="en-US" i="1" dirty="0"/>
              <a:t>blocking can (e.g. regression, matching,</a:t>
            </a:r>
            <a:r>
              <a:rPr lang="is-IS" i="1" dirty="0"/>
              <a:t>…</a:t>
            </a:r>
            <a:r>
              <a:rPr lang="en-US" i="1" dirty="0"/>
              <a:t>)</a:t>
            </a:r>
          </a:p>
          <a:p>
            <a:pPr marL="285750" indent="-285750">
              <a:buFont typeface="Arial"/>
              <a:buChar char="•"/>
            </a:pPr>
            <a:r>
              <a:rPr lang="en-US" i="1" dirty="0"/>
              <a:t>reduce bias </a:t>
            </a:r>
          </a:p>
          <a:p>
            <a:pPr marL="285750" indent="-285750">
              <a:buFont typeface="Arial"/>
              <a:buChar char="•"/>
            </a:pPr>
            <a:r>
              <a:rPr lang="en-US" b="1" i="1" dirty="0"/>
              <a:t>reduce noise</a:t>
            </a:r>
          </a:p>
          <a:p>
            <a:pPr marL="285750" indent="-285750">
              <a:buFont typeface="Arial"/>
              <a:buChar char="•"/>
            </a:pPr>
            <a:r>
              <a:rPr lang="en-US" i="1" dirty="0"/>
              <a:t>explain heterogeneity.</a:t>
            </a:r>
          </a:p>
        </p:txBody>
      </p:sp>
    </p:spTree>
    <p:extLst>
      <p:ext uri="{BB962C8B-B14F-4D97-AF65-F5344CB8AC3E}">
        <p14:creationId xmlns:p14="http://schemas.microsoft.com/office/powerpoint/2010/main" val="1631597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H="1">
            <a:off x="4299741" y="751116"/>
            <a:ext cx="36286" cy="425147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6890218" y="3059668"/>
            <a:ext cx="2253782" cy="369332"/>
          </a:xfrm>
          <a:prstGeom prst="rect">
            <a:avLst/>
          </a:prstGeom>
        </p:spPr>
        <p:txBody>
          <a:bodyPr wrap="square">
            <a:spAutoFit/>
          </a:bodyPr>
          <a:lstStyle/>
          <a:p>
            <a:r>
              <a:rPr lang="en-US" dirty="0"/>
              <a:t>Y</a:t>
            </a:r>
            <a:r>
              <a:rPr lang="en-US" baseline="-25000" dirty="0"/>
              <a:t>OBS</a:t>
            </a:r>
            <a:r>
              <a:rPr lang="en-US" dirty="0"/>
              <a:t> = Y</a:t>
            </a:r>
            <a:r>
              <a:rPr lang="en-US" baseline="-25000" dirty="0"/>
              <a:t>0</a:t>
            </a:r>
            <a:r>
              <a:rPr lang="en-US" dirty="0"/>
              <a:t>+(Y</a:t>
            </a:r>
            <a:r>
              <a:rPr lang="en-US" baseline="-25000" dirty="0"/>
              <a:t>1</a:t>
            </a:r>
            <a:r>
              <a:rPr lang="en-US" dirty="0"/>
              <a:t> – Y</a:t>
            </a:r>
            <a:r>
              <a:rPr lang="en-US" baseline="-25000" dirty="0"/>
              <a:t>0</a:t>
            </a:r>
            <a:r>
              <a:rPr lang="en-US" dirty="0"/>
              <a:t>)T</a:t>
            </a:r>
          </a:p>
        </p:txBody>
      </p:sp>
      <p:cxnSp>
        <p:nvCxnSpPr>
          <p:cNvPr id="6" name="Straight Connector 5"/>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6087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40" name="TextBox 39"/>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41" name="Straight Arrow Connector 40"/>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44" name="Straight Connector 43"/>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cxnSp>
        <p:nvCxnSpPr>
          <p:cNvPr id="46" name="Straight Arrow Connector 45"/>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48" name="TextBox 47"/>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sp>
        <p:nvSpPr>
          <p:cNvPr id="52" name="TextBox 51"/>
          <p:cNvSpPr txBox="1"/>
          <p:nvPr/>
        </p:nvSpPr>
        <p:spPr>
          <a:xfrm>
            <a:off x="9215324" y="3134550"/>
            <a:ext cx="2313654" cy="215444"/>
          </a:xfrm>
          <a:prstGeom prst="rect">
            <a:avLst/>
          </a:prstGeom>
          <a:noFill/>
        </p:spPr>
        <p:txBody>
          <a:bodyPr wrap="none" rtlCol="0">
            <a:spAutoFit/>
          </a:bodyPr>
          <a:lstStyle/>
          <a:p>
            <a:r>
              <a:rPr lang="en-US" sz="800" dirty="0"/>
              <a:t>These nodes are not counterfactual but observable</a:t>
            </a:r>
          </a:p>
        </p:txBody>
      </p:sp>
      <p:cxnSp>
        <p:nvCxnSpPr>
          <p:cNvPr id="53" name="Straight Connector 52"/>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4299741" y="751116"/>
            <a:ext cx="36286" cy="425147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7857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TextBox 82"/>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4" name="TextBox 83"/>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85" name="Straight Arrow Connector 84"/>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Oval 76"/>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05" name="TextBox 104"/>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106" name="Straight Connector 105"/>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08" name="TextBox 107"/>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cxnSp>
        <p:nvCxnSpPr>
          <p:cNvPr id="109" name="Straight Arrow Connector 108"/>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6405283" y="4020528"/>
            <a:ext cx="2031325" cy="369332"/>
          </a:xfrm>
          <a:prstGeom prst="rect">
            <a:avLst/>
          </a:prstGeom>
          <a:noFill/>
        </p:spPr>
        <p:txBody>
          <a:bodyPr wrap="none" rtlCol="0">
            <a:spAutoFit/>
          </a:bodyPr>
          <a:lstStyle/>
          <a:p>
            <a:r>
              <a:rPr lang="en-US" dirty="0"/>
              <a:t>Finite sample effect</a:t>
            </a:r>
          </a:p>
        </p:txBody>
      </p:sp>
      <p:cxnSp>
        <p:nvCxnSpPr>
          <p:cNvPr id="111" name="Straight Arrow Connector 110"/>
          <p:cNvCxnSpPr/>
          <p:nvPr/>
        </p:nvCxnSpPr>
        <p:spPr>
          <a:xfrm flipH="1">
            <a:off x="7505990" y="4389860"/>
            <a:ext cx="76811" cy="7029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a:off x="7778664" y="6313616"/>
            <a:ext cx="728497" cy="369332"/>
          </a:xfrm>
          <a:prstGeom prst="rect">
            <a:avLst/>
          </a:prstGeom>
          <a:noFill/>
        </p:spPr>
        <p:txBody>
          <a:bodyPr wrap="none" rtlCol="0">
            <a:spAutoFit/>
          </a:bodyPr>
          <a:lstStyle/>
          <a:p>
            <a:r>
              <a:rPr lang="en-US" dirty="0"/>
              <a:t>log(Y</a:t>
            </a:r>
            <a:r>
              <a:rPr lang="en-US" baseline="-25000" dirty="0"/>
              <a:t>1</a:t>
            </a:r>
            <a:endParaRPr lang="en-US" dirty="0"/>
          </a:p>
        </p:txBody>
      </p:sp>
      <p:sp>
        <p:nvSpPr>
          <p:cNvPr id="113" name="TextBox 112"/>
          <p:cNvSpPr txBox="1"/>
          <p:nvPr/>
        </p:nvSpPr>
        <p:spPr>
          <a:xfrm>
            <a:off x="8357803" y="6311026"/>
            <a:ext cx="534296" cy="369332"/>
          </a:xfrm>
          <a:prstGeom prst="rect">
            <a:avLst/>
          </a:prstGeom>
          <a:noFill/>
        </p:spPr>
        <p:txBody>
          <a:bodyPr wrap="none" rtlCol="0">
            <a:spAutoFit/>
          </a:bodyPr>
          <a:lstStyle/>
          <a:p>
            <a:r>
              <a:rPr lang="en-US" dirty="0"/>
              <a:t>/Y</a:t>
            </a:r>
            <a:r>
              <a:rPr lang="en-US" baseline="-25000" dirty="0"/>
              <a:t>0</a:t>
            </a:r>
            <a:r>
              <a:rPr lang="en-US" dirty="0"/>
              <a:t>)</a:t>
            </a:r>
          </a:p>
        </p:txBody>
      </p:sp>
      <p:sp>
        <p:nvSpPr>
          <p:cNvPr id="115" name="Oval 114"/>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spTree>
    <p:extLst>
      <p:ext uri="{BB962C8B-B14F-4D97-AF65-F5344CB8AC3E}">
        <p14:creationId xmlns:p14="http://schemas.microsoft.com/office/powerpoint/2010/main" val="438259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60519" y="41151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670371" y="411034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48776" y="410430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293605" y="41175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030809" y="410552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813238" y="36179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7458" y="34377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814423" y="32623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2809620" y="37715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2821064" y="30942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68" name="Straight Connector 67"/>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70" name="TextBox 69"/>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sp>
        <p:nvSpPr>
          <p:cNvPr id="80" name="TextBox 79"/>
          <p:cNvSpPr txBox="1"/>
          <p:nvPr/>
        </p:nvSpPr>
        <p:spPr>
          <a:xfrm>
            <a:off x="7778664" y="6313616"/>
            <a:ext cx="728497" cy="369332"/>
          </a:xfrm>
          <a:prstGeom prst="rect">
            <a:avLst/>
          </a:prstGeom>
          <a:noFill/>
        </p:spPr>
        <p:txBody>
          <a:bodyPr wrap="none" rtlCol="0">
            <a:spAutoFit/>
          </a:bodyPr>
          <a:lstStyle/>
          <a:p>
            <a:r>
              <a:rPr lang="en-US" dirty="0"/>
              <a:t>log(Y</a:t>
            </a:r>
            <a:r>
              <a:rPr lang="en-US" baseline="-25000" dirty="0"/>
              <a:t>1</a:t>
            </a:r>
            <a:endParaRPr lang="en-US" dirty="0"/>
          </a:p>
        </p:txBody>
      </p:sp>
      <p:sp>
        <p:nvSpPr>
          <p:cNvPr id="81" name="TextBox 80"/>
          <p:cNvSpPr txBox="1"/>
          <p:nvPr/>
        </p:nvSpPr>
        <p:spPr>
          <a:xfrm>
            <a:off x="8357803" y="6311026"/>
            <a:ext cx="534296" cy="369332"/>
          </a:xfrm>
          <a:prstGeom prst="rect">
            <a:avLst/>
          </a:prstGeom>
          <a:noFill/>
        </p:spPr>
        <p:txBody>
          <a:bodyPr wrap="none" rtlCol="0">
            <a:spAutoFit/>
          </a:bodyPr>
          <a:lstStyle/>
          <a:p>
            <a:r>
              <a:rPr lang="en-US" dirty="0"/>
              <a:t>/Y</a:t>
            </a:r>
            <a:r>
              <a:rPr lang="en-US" baseline="-25000" dirty="0"/>
              <a:t>0</a:t>
            </a:r>
            <a:r>
              <a:rPr lang="en-US" dirty="0"/>
              <a:t>)</a:t>
            </a:r>
          </a:p>
        </p:txBody>
      </p:sp>
      <p:sp>
        <p:nvSpPr>
          <p:cNvPr id="83" name="TextBox 82"/>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4" name="TextBox 83"/>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85" name="Straight Arrow Connector 84"/>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sp>
        <p:nvSpPr>
          <p:cNvPr id="95" name="TextBox 94"/>
          <p:cNvSpPr txBox="1"/>
          <p:nvPr/>
        </p:nvSpPr>
        <p:spPr>
          <a:xfrm>
            <a:off x="6405283" y="4020528"/>
            <a:ext cx="2031325" cy="369332"/>
          </a:xfrm>
          <a:prstGeom prst="rect">
            <a:avLst/>
          </a:prstGeom>
          <a:noFill/>
        </p:spPr>
        <p:txBody>
          <a:bodyPr wrap="none" rtlCol="0">
            <a:spAutoFit/>
          </a:bodyPr>
          <a:lstStyle/>
          <a:p>
            <a:r>
              <a:rPr lang="en-US" dirty="0"/>
              <a:t>Finite sample effect</a:t>
            </a:r>
          </a:p>
        </p:txBody>
      </p:sp>
      <p:cxnSp>
        <p:nvCxnSpPr>
          <p:cNvPr id="96" name="Straight Arrow Connector 95"/>
          <p:cNvCxnSpPr/>
          <p:nvPr/>
        </p:nvCxnSpPr>
        <p:spPr>
          <a:xfrm flipH="1">
            <a:off x="7505990" y="4389860"/>
            <a:ext cx="76811" cy="7029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4903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460519" y="41151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670371" y="411034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48776" y="410430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293605" y="41175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030809" y="410552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813238" y="36179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7458" y="34377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814423" y="32623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2809620" y="37715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2821064" y="30942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68" name="Straight Connector 67"/>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8115575" y="5907742"/>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70" name="TextBox 69"/>
          <p:cNvSpPr txBox="1"/>
          <p:nvPr/>
        </p:nvSpPr>
        <p:spPr>
          <a:xfrm>
            <a:off x="8341401" y="5924248"/>
            <a:ext cx="498003" cy="369332"/>
          </a:xfrm>
          <a:prstGeom prst="rect">
            <a:avLst/>
          </a:prstGeom>
          <a:noFill/>
        </p:spPr>
        <p:txBody>
          <a:bodyPr wrap="none" rtlCol="0">
            <a:spAutoFit/>
          </a:bodyPr>
          <a:lstStyle/>
          <a:p>
            <a:r>
              <a:rPr lang="en-US" dirty="0"/>
              <a:t>- Y</a:t>
            </a:r>
            <a:r>
              <a:rPr lang="en-US" baseline="-25000" dirty="0"/>
              <a:t>0</a:t>
            </a:r>
            <a:endParaRPr lang="en-US" dirty="0"/>
          </a:p>
        </p:txBody>
      </p:sp>
      <p:sp>
        <p:nvSpPr>
          <p:cNvPr id="80" name="TextBox 79"/>
          <p:cNvSpPr txBox="1"/>
          <p:nvPr/>
        </p:nvSpPr>
        <p:spPr>
          <a:xfrm>
            <a:off x="7778664" y="6313616"/>
            <a:ext cx="728497" cy="369332"/>
          </a:xfrm>
          <a:prstGeom prst="rect">
            <a:avLst/>
          </a:prstGeom>
          <a:noFill/>
        </p:spPr>
        <p:txBody>
          <a:bodyPr wrap="none" rtlCol="0">
            <a:spAutoFit/>
          </a:bodyPr>
          <a:lstStyle/>
          <a:p>
            <a:r>
              <a:rPr lang="en-US" dirty="0"/>
              <a:t>log(Y</a:t>
            </a:r>
            <a:r>
              <a:rPr lang="en-US" baseline="-25000" dirty="0"/>
              <a:t>1</a:t>
            </a:r>
            <a:endParaRPr lang="en-US" dirty="0"/>
          </a:p>
        </p:txBody>
      </p:sp>
      <p:sp>
        <p:nvSpPr>
          <p:cNvPr id="81" name="TextBox 80"/>
          <p:cNvSpPr txBox="1"/>
          <p:nvPr/>
        </p:nvSpPr>
        <p:spPr>
          <a:xfrm>
            <a:off x="8357803" y="6311026"/>
            <a:ext cx="534296" cy="369332"/>
          </a:xfrm>
          <a:prstGeom prst="rect">
            <a:avLst/>
          </a:prstGeom>
          <a:noFill/>
        </p:spPr>
        <p:txBody>
          <a:bodyPr wrap="none" rtlCol="0">
            <a:spAutoFit/>
          </a:bodyPr>
          <a:lstStyle/>
          <a:p>
            <a:r>
              <a:rPr lang="en-US" dirty="0"/>
              <a:t>/Y</a:t>
            </a:r>
            <a:r>
              <a:rPr lang="en-US" baseline="-25000" dirty="0"/>
              <a:t>0</a:t>
            </a:r>
            <a:r>
              <a:rPr lang="en-US" dirty="0"/>
              <a:t>)</a:t>
            </a:r>
          </a:p>
        </p:txBody>
      </p:sp>
      <p:sp>
        <p:nvSpPr>
          <p:cNvPr id="83" name="TextBox 82"/>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4" name="TextBox 83"/>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85" name="Straight Arrow Connector 84"/>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6853519" y="5402147"/>
            <a:ext cx="436280" cy="2426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4979070" y="5069806"/>
            <a:ext cx="2134907" cy="369332"/>
          </a:xfrm>
          <a:prstGeom prst="rect">
            <a:avLst/>
          </a:prstGeom>
          <a:noFill/>
        </p:spPr>
        <p:txBody>
          <a:bodyPr wrap="none" rtlCol="0">
            <a:spAutoFit/>
          </a:bodyPr>
          <a:lstStyle/>
          <a:p>
            <a:r>
              <a:rPr lang="en-US" dirty="0"/>
              <a:t>Unit potential effect</a:t>
            </a:r>
          </a:p>
        </p:txBody>
      </p:sp>
      <p:sp>
        <p:nvSpPr>
          <p:cNvPr id="95" name="TextBox 94"/>
          <p:cNvSpPr txBox="1"/>
          <p:nvPr/>
        </p:nvSpPr>
        <p:spPr>
          <a:xfrm>
            <a:off x="6405283" y="4020528"/>
            <a:ext cx="2031325" cy="369332"/>
          </a:xfrm>
          <a:prstGeom prst="rect">
            <a:avLst/>
          </a:prstGeom>
          <a:noFill/>
        </p:spPr>
        <p:txBody>
          <a:bodyPr wrap="none" rtlCol="0">
            <a:spAutoFit/>
          </a:bodyPr>
          <a:lstStyle/>
          <a:p>
            <a:r>
              <a:rPr lang="en-US" dirty="0"/>
              <a:t>Finite sample effect</a:t>
            </a:r>
          </a:p>
        </p:txBody>
      </p:sp>
      <p:cxnSp>
        <p:nvCxnSpPr>
          <p:cNvPr id="96" name="Straight Arrow Connector 95"/>
          <p:cNvCxnSpPr/>
          <p:nvPr/>
        </p:nvCxnSpPr>
        <p:spPr>
          <a:xfrm flipH="1">
            <a:off x="7505990" y="4389860"/>
            <a:ext cx="76811" cy="7029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7" name="Freeform 96"/>
          <p:cNvSpPr/>
          <p:nvPr/>
        </p:nvSpPr>
        <p:spPr>
          <a:xfrm>
            <a:off x="6189084" y="5155490"/>
            <a:ext cx="2819934" cy="669097"/>
          </a:xfrm>
          <a:custGeom>
            <a:avLst/>
            <a:gdLst>
              <a:gd name="connsiteX0" fmla="*/ 0 w 1481667"/>
              <a:gd name="connsiteY0" fmla="*/ 299774 h 327597"/>
              <a:gd name="connsiteX1" fmla="*/ 278191 w 1481667"/>
              <a:gd name="connsiteY1" fmla="*/ 281631 h 327597"/>
              <a:gd name="connsiteX2" fmla="*/ 290286 w 1481667"/>
              <a:gd name="connsiteY2" fmla="*/ 275583 h 327597"/>
              <a:gd name="connsiteX3" fmla="*/ 332619 w 1481667"/>
              <a:gd name="connsiteY3" fmla="*/ 239298 h 327597"/>
              <a:gd name="connsiteX4" fmla="*/ 471715 w 1481667"/>
              <a:gd name="connsiteY4" fmla="*/ 148583 h 327597"/>
              <a:gd name="connsiteX5" fmla="*/ 574524 w 1481667"/>
              <a:gd name="connsiteY5" fmla="*/ 45774 h 327597"/>
              <a:gd name="connsiteX6" fmla="*/ 695477 w 1481667"/>
              <a:gd name="connsiteY6" fmla="*/ 3440 h 327597"/>
              <a:gd name="connsiteX7" fmla="*/ 816429 w 1481667"/>
              <a:gd name="connsiteY7" fmla="*/ 15536 h 327597"/>
              <a:gd name="connsiteX8" fmla="*/ 919239 w 1481667"/>
              <a:gd name="connsiteY8" fmla="*/ 118345 h 327597"/>
              <a:gd name="connsiteX9" fmla="*/ 1016000 w 1481667"/>
              <a:gd name="connsiteY9" fmla="*/ 227202 h 327597"/>
              <a:gd name="connsiteX10" fmla="*/ 1167191 w 1481667"/>
              <a:gd name="connsiteY10" fmla="*/ 281631 h 327597"/>
              <a:gd name="connsiteX11" fmla="*/ 1330477 w 1481667"/>
              <a:gd name="connsiteY11" fmla="*/ 323964 h 327597"/>
              <a:gd name="connsiteX12" fmla="*/ 1433286 w 1481667"/>
              <a:gd name="connsiteY12" fmla="*/ 323964 h 327597"/>
              <a:gd name="connsiteX13" fmla="*/ 1481667 w 1481667"/>
              <a:gd name="connsiteY13" fmla="*/ 311869 h 327597"/>
              <a:gd name="connsiteX14" fmla="*/ 1481667 w 1481667"/>
              <a:gd name="connsiteY14" fmla="*/ 311869 h 32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1667" h="327597">
                <a:moveTo>
                  <a:pt x="0" y="299774"/>
                </a:moveTo>
                <a:lnTo>
                  <a:pt x="278191" y="281631"/>
                </a:lnTo>
                <a:cubicBezTo>
                  <a:pt x="326572" y="277599"/>
                  <a:pt x="281215" y="282638"/>
                  <a:pt x="290286" y="275583"/>
                </a:cubicBezTo>
                <a:cubicBezTo>
                  <a:pt x="299357" y="268528"/>
                  <a:pt x="302381" y="260465"/>
                  <a:pt x="332619" y="239298"/>
                </a:cubicBezTo>
                <a:cubicBezTo>
                  <a:pt x="362857" y="218131"/>
                  <a:pt x="431398" y="180837"/>
                  <a:pt x="471715" y="148583"/>
                </a:cubicBezTo>
                <a:cubicBezTo>
                  <a:pt x="512033" y="116329"/>
                  <a:pt x="537230" y="69964"/>
                  <a:pt x="574524" y="45774"/>
                </a:cubicBezTo>
                <a:cubicBezTo>
                  <a:pt x="611818" y="21584"/>
                  <a:pt x="655160" y="8480"/>
                  <a:pt x="695477" y="3440"/>
                </a:cubicBezTo>
                <a:cubicBezTo>
                  <a:pt x="735795" y="-1600"/>
                  <a:pt x="779135" y="-3615"/>
                  <a:pt x="816429" y="15536"/>
                </a:cubicBezTo>
                <a:cubicBezTo>
                  <a:pt x="853723" y="34687"/>
                  <a:pt x="885977" y="83067"/>
                  <a:pt x="919239" y="118345"/>
                </a:cubicBezTo>
                <a:cubicBezTo>
                  <a:pt x="952501" y="153623"/>
                  <a:pt x="974675" y="199988"/>
                  <a:pt x="1016000" y="227202"/>
                </a:cubicBezTo>
                <a:cubicBezTo>
                  <a:pt x="1057325" y="254416"/>
                  <a:pt x="1114778" y="265504"/>
                  <a:pt x="1167191" y="281631"/>
                </a:cubicBezTo>
                <a:cubicBezTo>
                  <a:pt x="1219604" y="297758"/>
                  <a:pt x="1286128" y="316909"/>
                  <a:pt x="1330477" y="323964"/>
                </a:cubicBezTo>
                <a:cubicBezTo>
                  <a:pt x="1374826" y="331019"/>
                  <a:pt x="1408088" y="325980"/>
                  <a:pt x="1433286" y="323964"/>
                </a:cubicBezTo>
                <a:cubicBezTo>
                  <a:pt x="1458484" y="321948"/>
                  <a:pt x="1481667" y="311869"/>
                  <a:pt x="1481667" y="311869"/>
                </a:cubicBezTo>
                <a:lnTo>
                  <a:pt x="1481667" y="311869"/>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TextBox 97"/>
          <p:cNvSpPr txBox="1"/>
          <p:nvPr/>
        </p:nvSpPr>
        <p:spPr>
          <a:xfrm>
            <a:off x="5128778" y="6438486"/>
            <a:ext cx="2518638" cy="369332"/>
          </a:xfrm>
          <a:prstGeom prst="rect">
            <a:avLst/>
          </a:prstGeom>
          <a:noFill/>
        </p:spPr>
        <p:txBody>
          <a:bodyPr wrap="none" rtlCol="0">
            <a:spAutoFit/>
          </a:bodyPr>
          <a:lstStyle/>
          <a:p>
            <a:r>
              <a:rPr lang="en-US" dirty="0"/>
              <a:t>(super) population effect</a:t>
            </a:r>
          </a:p>
        </p:txBody>
      </p:sp>
      <p:cxnSp>
        <p:nvCxnSpPr>
          <p:cNvPr id="99" name="Straight Arrow Connector 98"/>
          <p:cNvCxnSpPr>
            <a:endCxn id="97" idx="8"/>
          </p:cNvCxnSpPr>
          <p:nvPr/>
        </p:nvCxnSpPr>
        <p:spPr>
          <a:xfrm flipV="1">
            <a:off x="7381837" y="5397202"/>
            <a:ext cx="556758" cy="1111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2273863" y="5739821"/>
            <a:ext cx="1007858" cy="215444"/>
          </a:xfrm>
          <a:prstGeom prst="rect">
            <a:avLst/>
          </a:prstGeom>
          <a:noFill/>
        </p:spPr>
        <p:txBody>
          <a:bodyPr wrap="none" rtlCol="0">
            <a:spAutoFit/>
          </a:bodyPr>
          <a:lstStyle/>
          <a:p>
            <a:r>
              <a:rPr lang="en-US" sz="800" dirty="0"/>
              <a:t>Different </a:t>
            </a:r>
            <a:r>
              <a:rPr lang="en-US" sz="800" dirty="0" err="1"/>
              <a:t>estimands</a:t>
            </a:r>
            <a:endParaRPr lang="en-US" sz="800" dirty="0"/>
          </a:p>
        </p:txBody>
      </p:sp>
      <p:sp>
        <p:nvSpPr>
          <p:cNvPr id="71" name="Oval 70"/>
          <p:cNvSpPr/>
          <p:nvPr/>
        </p:nvSpPr>
        <p:spPr>
          <a:xfrm>
            <a:off x="4561180" y="35052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771032" y="33249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4949437" y="31496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394266" y="36588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131470" y="29814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4719563" y="35790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4929415" y="33988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5107820" y="32234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552649" y="37326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5289853" y="30553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4713580" y="34137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4923432" y="32335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5101837" y="3058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546666" y="35673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5283870" y="289003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4871963" y="34876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081815" y="33073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5260220" y="3132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4705049" y="36412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5442253" y="296389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835500" y="34137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5045352" y="32335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5223757" y="3058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4668586" y="35673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405790" y="289003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p:cNvSpPr/>
          <p:nvPr/>
        </p:nvSpPr>
        <p:spPr>
          <a:xfrm>
            <a:off x="4993883" y="34876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5203735" y="33073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5382140" y="3132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4826969" y="36412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5564173" y="296389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p:cNvSpPr/>
          <p:nvPr/>
        </p:nvSpPr>
        <p:spPr>
          <a:xfrm>
            <a:off x="4987900" y="33528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5197752" y="31725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5376157" y="29972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4820986" y="35064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p:cNvSpPr/>
          <p:nvPr/>
        </p:nvSpPr>
        <p:spPr>
          <a:xfrm>
            <a:off x="5558190" y="28290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p:cNvSpPr/>
          <p:nvPr/>
        </p:nvSpPr>
        <p:spPr>
          <a:xfrm>
            <a:off x="5146283" y="34266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p:cNvSpPr/>
          <p:nvPr/>
        </p:nvSpPr>
        <p:spPr>
          <a:xfrm>
            <a:off x="5356135" y="32464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p:cNvSpPr/>
          <p:nvPr/>
        </p:nvSpPr>
        <p:spPr>
          <a:xfrm>
            <a:off x="5534540" y="30710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4979369" y="35802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5716573" y="29029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4967580" y="31902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5177432" y="30100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5355837" y="28346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4800666" y="334384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5537870" y="266651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5125963" y="326409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5335815" y="30838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5514220" y="290849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4959049" y="341770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5696253" y="274037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4733900" y="322072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4943752" y="304050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5122157" y="286512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4566986" y="33743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5304190" y="269699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4892283" y="32945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5102135" y="31143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5280540" y="29389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4725369" y="34481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5462573" y="27708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5128383" y="413005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5338235" y="412522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5516640" y="41191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4961469" y="413245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5698673" y="412040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5019319" y="41050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5229171" y="410018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5407576" y="40941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4852405" y="410741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p:cNvSpPr/>
          <p:nvPr/>
        </p:nvSpPr>
        <p:spPr>
          <a:xfrm>
            <a:off x="5589609" y="409536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2781410" y="31135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2785630" y="29333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2782595" y="27579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2777792" y="32671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2789236" y="25898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p:cNvSpPr/>
          <p:nvPr/>
        </p:nvSpPr>
        <p:spPr>
          <a:xfrm>
            <a:off x="2803078" y="31912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2807298" y="30110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2804263" y="28356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a:off x="2799460" y="334485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a:off x="2810904" y="26675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a:off x="4398620" y="3708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p:cNvSpPr/>
          <p:nvPr/>
        </p:nvSpPr>
        <p:spPr>
          <a:xfrm>
            <a:off x="4608472" y="35281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p:cNvSpPr/>
          <p:nvPr/>
        </p:nvSpPr>
        <p:spPr>
          <a:xfrm>
            <a:off x="4786877" y="33528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p:cNvSpPr/>
          <p:nvPr/>
        </p:nvSpPr>
        <p:spPr>
          <a:xfrm>
            <a:off x="4968910" y="31846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p:cNvSpPr/>
          <p:nvPr/>
        </p:nvSpPr>
        <p:spPr>
          <a:xfrm>
            <a:off x="4557003" y="3782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a:off x="4766855" y="36020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a:off x="4945260" y="34266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p:cNvSpPr/>
          <p:nvPr/>
        </p:nvSpPr>
        <p:spPr>
          <a:xfrm>
            <a:off x="5127293" y="32585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4551020" y="36576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4760872" y="34773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4939277" y="3302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4384106" y="38112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4709403" y="37314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4919255" y="35512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5097660" y="3375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4703420" y="3566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4913272" y="33859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5091677" y="32105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4536506" y="37197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4861803" y="3640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5071655" y="34597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4694889" y="37936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4825340" y="35661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5035192" y="33859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5213597" y="32105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4658426" y="371976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4983723" y="36400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5193575" y="34597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4816809" y="379362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4977740" y="35052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5187592" y="33249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4810826" y="36588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5136123" y="35790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4969209" y="37326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a:off x="4957420" y="33426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5167272" y="31624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p:cNvSpPr/>
          <p:nvPr/>
        </p:nvSpPr>
        <p:spPr>
          <a:xfrm>
            <a:off x="4790506" y="349624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p:cNvSpPr/>
          <p:nvPr/>
        </p:nvSpPr>
        <p:spPr>
          <a:xfrm>
            <a:off x="5115803" y="341649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4948889" y="357010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p:cNvSpPr/>
          <p:nvPr/>
        </p:nvSpPr>
        <p:spPr>
          <a:xfrm>
            <a:off x="4723740" y="337312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4933592" y="319290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4556826" y="35267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4882123" y="34469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5091975" y="32667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4715209" y="36005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652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2678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440878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61863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79703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24186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7907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6716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7701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5542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024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3745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853519" y="5745630"/>
            <a:ext cx="301660" cy="369332"/>
          </a:xfrm>
          <a:prstGeom prst="rect">
            <a:avLst/>
          </a:prstGeom>
          <a:noFill/>
        </p:spPr>
        <p:txBody>
          <a:bodyPr wrap="none" rtlCol="0">
            <a:spAutoFit/>
          </a:bodyPr>
          <a:lstStyle/>
          <a:p>
            <a:r>
              <a:rPr lang="en-US" dirty="0"/>
              <a:t>0</a:t>
            </a:r>
          </a:p>
        </p:txBody>
      </p:sp>
      <p:cxnSp>
        <p:nvCxnSpPr>
          <p:cNvPr id="60" name="Straight Connector 59"/>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0" name="TextBox 69"/>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1" name="Straight Arrow Connector 70"/>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7371676" y="5157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7524076" y="51677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7381836" y="53100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7534236" y="53201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7381836" y="54421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7534236" y="54522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391996" y="559451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7544396" y="56046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402156" y="572659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554556" y="57367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1108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080657"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22275"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172232"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56930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05592" y="301427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8395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6445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171627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33681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5630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32972"/>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93452"/>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sp>
        <p:nvSpPr>
          <p:cNvPr id="66" name="Oval 65"/>
          <p:cNvSpPr/>
          <p:nvPr/>
        </p:nvSpPr>
        <p:spPr>
          <a:xfrm>
            <a:off x="6331601" y="571016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331205" y="511681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331601" y="536908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334862" y="555966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6339117" y="523777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7548491" y="573124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548095" y="513789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548491" y="539017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51752" y="558074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7556007" y="52588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6" name="TextBox 75"/>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7" name="Straight Arrow Connector 76"/>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521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128796" y="35458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338648" y="336562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517053" y="319024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961882" y="369944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99086" y="302211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2088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02861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18532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36244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6851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853519" y="5745630"/>
            <a:ext cx="301660" cy="369332"/>
          </a:xfrm>
          <a:prstGeom prst="rect">
            <a:avLst/>
          </a:prstGeom>
          <a:noFill/>
        </p:spPr>
        <p:txBody>
          <a:bodyPr wrap="none" rtlCol="0">
            <a:spAutoFit/>
          </a:bodyPr>
          <a:lstStyle/>
          <a:p>
            <a:r>
              <a:rPr lang="en-US" dirty="0"/>
              <a:t>0</a:t>
            </a:r>
          </a:p>
        </p:txBody>
      </p:sp>
      <p:sp>
        <p:nvSpPr>
          <p:cNvPr id="61" name="Oval 60"/>
          <p:cNvSpPr/>
          <p:nvPr/>
        </p:nvSpPr>
        <p:spPr>
          <a:xfrm>
            <a:off x="6606166" y="55493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610386" y="536908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607351" y="51937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602548" y="57029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6613992" y="50255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613992" y="47171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618212" y="453692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615177" y="43615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610374" y="487075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621818" y="419342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3" name="TextBox 72"/>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4" name="Straight Arrow Connector 73"/>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8128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853519" y="5745630"/>
            <a:ext cx="301660" cy="369332"/>
          </a:xfrm>
          <a:prstGeom prst="rect">
            <a:avLst/>
          </a:prstGeom>
          <a:noFill/>
        </p:spPr>
        <p:txBody>
          <a:bodyPr wrap="none" rtlCol="0">
            <a:spAutoFit/>
          </a:bodyPr>
          <a:lstStyle/>
          <a:p>
            <a:r>
              <a:rPr lang="en-US" dirty="0"/>
              <a:t>0</a:t>
            </a:r>
          </a:p>
        </p:txBody>
      </p:sp>
      <p:sp>
        <p:nvSpPr>
          <p:cNvPr id="65" name="Oval 64"/>
          <p:cNvSpPr/>
          <p:nvPr/>
        </p:nvSpPr>
        <p:spPr>
          <a:xfrm>
            <a:off x="6941446" y="55493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6945666" y="536908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942631" y="519370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937828" y="570291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949272" y="50255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949272" y="47171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953492" y="453692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6950457" y="43615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6945654" y="487075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6957098" y="419342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V="1">
            <a:off x="5594048" y="5831115"/>
            <a:ext cx="2952444" cy="9719"/>
          </a:xfrm>
          <a:prstGeom prst="line">
            <a:avLst/>
          </a:prstGeom>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81" name="TextBox 80"/>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75" name="TextBox 74"/>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76" name="TextBox 75"/>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77" name="Straight Arrow Connector 76"/>
          <p:cNvCxnSpPr/>
          <p:nvPr/>
        </p:nvCxnSpPr>
        <p:spPr>
          <a:xfrm flipV="1">
            <a:off x="6493153" y="3282024"/>
            <a:ext cx="159334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7061200" y="2838994"/>
            <a:ext cx="568960" cy="84908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21705" y="2905449"/>
            <a:ext cx="799895" cy="7826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853519" y="6374157"/>
            <a:ext cx="1773292" cy="369332"/>
          </a:xfrm>
          <a:prstGeom prst="rect">
            <a:avLst/>
          </a:prstGeom>
          <a:noFill/>
        </p:spPr>
        <p:txBody>
          <a:bodyPr wrap="none" rtlCol="0">
            <a:spAutoFit/>
          </a:bodyPr>
          <a:lstStyle/>
          <a:p>
            <a:r>
              <a:rPr lang="en-US" dirty="0"/>
              <a:t>E(Y</a:t>
            </a:r>
            <a:r>
              <a:rPr lang="en-US" baseline="-25000" dirty="0"/>
              <a:t>1</a:t>
            </a:r>
            <a:r>
              <a:rPr lang="en-US" dirty="0"/>
              <a:t>-Y</a:t>
            </a:r>
            <a:r>
              <a:rPr lang="en-US" baseline="-25000" dirty="0"/>
              <a:t>0</a:t>
            </a:r>
            <a:r>
              <a:rPr lang="en-US" dirty="0"/>
              <a:t>) ≠ E(</a:t>
            </a:r>
            <a:r>
              <a:rPr lang="en-US" dirty="0" err="1"/>
              <a:t>Y</a:t>
            </a:r>
            <a:r>
              <a:rPr lang="en-US" baseline="-25000" dirty="0" err="1"/>
              <a:t>t</a:t>
            </a:r>
            <a:r>
              <a:rPr lang="en-US" dirty="0" err="1"/>
              <a:t>-Y</a:t>
            </a:r>
            <a:r>
              <a:rPr lang="en-US" baseline="-25000" dirty="0" err="1"/>
              <a:t>c</a:t>
            </a:r>
            <a:r>
              <a:rPr lang="en-US" dirty="0"/>
              <a:t>)</a:t>
            </a:r>
          </a:p>
        </p:txBody>
      </p:sp>
      <p:cxnSp>
        <p:nvCxnSpPr>
          <p:cNvPr id="58" name="Straight Connector 57"/>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383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a:ln>
            <a:solidFill>
              <a:srgbClr val="4F81BD"/>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77769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59747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42209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93130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225396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265740" y="2585962"/>
            <a:ext cx="0" cy="719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5258406" y="1897138"/>
            <a:ext cx="699535" cy="6561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000475">
            <a:off x="5310833" y="1234959"/>
            <a:ext cx="359832" cy="369332"/>
          </a:xfrm>
          <a:prstGeom prst="rect">
            <a:avLst/>
          </a:prstGeom>
          <a:noFill/>
        </p:spPr>
        <p:txBody>
          <a:bodyPr wrap="none" rtlCol="0">
            <a:spAutoFit/>
          </a:bodyPr>
          <a:lstStyle/>
          <a:p>
            <a:r>
              <a:rPr lang="en-US" i="1" dirty="0"/>
              <a:t>n</a:t>
            </a:r>
          </a:p>
        </p:txBody>
      </p:sp>
      <p:sp>
        <p:nvSpPr>
          <p:cNvPr id="57" name="TextBox 56"/>
          <p:cNvSpPr txBox="1"/>
          <p:nvPr/>
        </p:nvSpPr>
        <p:spPr>
          <a:xfrm rot="2856078">
            <a:off x="5582851" y="1970689"/>
            <a:ext cx="330978" cy="369332"/>
          </a:xfrm>
          <a:prstGeom prst="rect">
            <a:avLst/>
          </a:prstGeom>
          <a:noFill/>
        </p:spPr>
        <p:txBody>
          <a:bodyPr wrap="none" rtlCol="0">
            <a:spAutoFit/>
          </a:bodyPr>
          <a:lstStyle/>
          <a:p>
            <a:r>
              <a:rPr lang="en-US" i="1" dirty="0"/>
              <a:t>s</a:t>
            </a:r>
          </a:p>
        </p:txBody>
      </p:sp>
      <p:sp>
        <p:nvSpPr>
          <p:cNvPr id="37" name="TextBox 36"/>
          <p:cNvSpPr txBox="1"/>
          <p:nvPr/>
        </p:nvSpPr>
        <p:spPr>
          <a:xfrm>
            <a:off x="3932765" y="5395204"/>
            <a:ext cx="4367301" cy="1200329"/>
          </a:xfrm>
          <a:prstGeom prst="rect">
            <a:avLst/>
          </a:prstGeom>
          <a:noFill/>
        </p:spPr>
        <p:txBody>
          <a:bodyPr wrap="square" rtlCol="0">
            <a:spAutoFit/>
          </a:bodyPr>
          <a:lstStyle/>
          <a:p>
            <a:r>
              <a:rPr lang="en-US" i="1" dirty="0"/>
              <a:t>blocking can (e.g. regression, matching,</a:t>
            </a:r>
            <a:r>
              <a:rPr lang="is-IS" i="1" dirty="0"/>
              <a:t>…</a:t>
            </a:r>
            <a:r>
              <a:rPr lang="en-US" i="1" dirty="0"/>
              <a:t>)</a:t>
            </a:r>
          </a:p>
          <a:p>
            <a:pPr marL="285750" indent="-285750">
              <a:buFont typeface="Arial"/>
              <a:buChar char="•"/>
            </a:pPr>
            <a:r>
              <a:rPr lang="en-US" i="1" dirty="0"/>
              <a:t>reduce bias </a:t>
            </a:r>
          </a:p>
          <a:p>
            <a:pPr marL="285750" indent="-285750">
              <a:buFont typeface="Arial"/>
              <a:buChar char="•"/>
            </a:pPr>
            <a:r>
              <a:rPr lang="en-US" i="1" dirty="0"/>
              <a:t>reduce noise</a:t>
            </a:r>
          </a:p>
          <a:p>
            <a:pPr marL="285750" indent="-285750">
              <a:buFont typeface="Arial"/>
              <a:buChar char="•"/>
            </a:pPr>
            <a:r>
              <a:rPr lang="en-US" b="1" i="1" dirty="0"/>
              <a:t>explain heterogeneity</a:t>
            </a:r>
          </a:p>
        </p:txBody>
      </p:sp>
      <p:cxnSp>
        <p:nvCxnSpPr>
          <p:cNvPr id="52" name="Straight Arrow Connector 51"/>
          <p:cNvCxnSpPr/>
          <p:nvPr/>
        </p:nvCxnSpPr>
        <p:spPr>
          <a:xfrm>
            <a:off x="6629810" y="3305629"/>
            <a:ext cx="13583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0527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9291619" y="835200"/>
            <a:ext cx="8400847" cy="215444"/>
          </a:xfrm>
          <a:prstGeom prst="rect">
            <a:avLst/>
          </a:prstGeom>
          <a:noFill/>
        </p:spPr>
        <p:txBody>
          <a:bodyPr wrap="square" rtlCol="0">
            <a:spAutoFit/>
          </a:bodyPr>
          <a:lstStyle/>
          <a:p>
            <a:endParaRPr lang="en-US" sz="800" dirty="0"/>
          </a:p>
        </p:txBody>
      </p: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345534" y="177520"/>
            <a:ext cx="2798466" cy="1200329"/>
          </a:xfrm>
          <a:prstGeom prst="rect">
            <a:avLst/>
          </a:prstGeom>
          <a:noFill/>
        </p:spPr>
        <p:txBody>
          <a:bodyPr wrap="square" rtlCol="0">
            <a:spAutoFit/>
          </a:bodyPr>
          <a:lstStyle/>
          <a:p>
            <a:r>
              <a:rPr lang="en-US" dirty="0"/>
              <a:t>Systematic assignment selection bias: potential outcomes imbalanced across treatment groups.</a:t>
            </a:r>
          </a:p>
        </p:txBody>
      </p:sp>
      <p:cxnSp>
        <p:nvCxnSpPr>
          <p:cNvPr id="52" name="Straight Connector 51"/>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650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135684" y="3560597"/>
            <a:ext cx="301660" cy="369332"/>
          </a:xfrm>
          <a:prstGeom prst="rect">
            <a:avLst/>
          </a:prstGeom>
          <a:noFill/>
        </p:spPr>
        <p:txBody>
          <a:bodyPr wrap="none" rtlCol="0">
            <a:spAutoFit/>
          </a:bodyPr>
          <a:lstStyle/>
          <a:p>
            <a:r>
              <a:rPr lang="en-US" dirty="0"/>
              <a:t>0</a:t>
            </a:r>
          </a:p>
        </p:txBody>
      </p:sp>
      <p:sp>
        <p:nvSpPr>
          <p:cNvPr id="60" name="TextBox 59"/>
          <p:cNvSpPr txBox="1"/>
          <p:nvPr/>
        </p:nvSpPr>
        <p:spPr>
          <a:xfrm>
            <a:off x="3298244" y="3418357"/>
            <a:ext cx="301660" cy="369332"/>
          </a:xfrm>
          <a:prstGeom prst="rect">
            <a:avLst/>
          </a:prstGeom>
          <a:noFill/>
        </p:spPr>
        <p:txBody>
          <a:bodyPr wrap="none" rtlCol="0">
            <a:spAutoFit/>
          </a:bodyPr>
          <a:lstStyle/>
          <a:p>
            <a:r>
              <a:rPr lang="en-US" dirty="0"/>
              <a:t>0</a:t>
            </a:r>
          </a:p>
        </p:txBody>
      </p:sp>
      <p:sp>
        <p:nvSpPr>
          <p:cNvPr id="61" name="TextBox 60"/>
          <p:cNvSpPr txBox="1"/>
          <p:nvPr/>
        </p:nvSpPr>
        <p:spPr>
          <a:xfrm>
            <a:off x="3501444" y="3215157"/>
            <a:ext cx="301660" cy="369332"/>
          </a:xfrm>
          <a:prstGeom prst="rect">
            <a:avLst/>
          </a:prstGeom>
          <a:noFill/>
        </p:spPr>
        <p:txBody>
          <a:bodyPr wrap="none" rtlCol="0">
            <a:spAutoFit/>
          </a:bodyPr>
          <a:lstStyle/>
          <a:p>
            <a:r>
              <a:rPr lang="en-US" dirty="0"/>
              <a:t>0</a:t>
            </a:r>
          </a:p>
        </p:txBody>
      </p:sp>
      <p:sp>
        <p:nvSpPr>
          <p:cNvPr id="62" name="TextBox 61"/>
          <p:cNvSpPr txBox="1"/>
          <p:nvPr/>
        </p:nvSpPr>
        <p:spPr>
          <a:xfrm>
            <a:off x="3684324" y="3042437"/>
            <a:ext cx="301660" cy="369332"/>
          </a:xfrm>
          <a:prstGeom prst="rect">
            <a:avLst/>
          </a:prstGeom>
          <a:noFill/>
        </p:spPr>
        <p:txBody>
          <a:bodyPr wrap="none" rtlCol="0">
            <a:spAutoFit/>
          </a:bodyPr>
          <a:lstStyle/>
          <a:p>
            <a:r>
              <a:rPr lang="en-US" dirty="0"/>
              <a:t>0</a:t>
            </a:r>
          </a:p>
        </p:txBody>
      </p:sp>
      <p:sp>
        <p:nvSpPr>
          <p:cNvPr id="63" name="TextBox 62"/>
          <p:cNvSpPr txBox="1"/>
          <p:nvPr/>
        </p:nvSpPr>
        <p:spPr>
          <a:xfrm>
            <a:off x="3867204" y="2869717"/>
            <a:ext cx="301660" cy="369332"/>
          </a:xfrm>
          <a:prstGeom prst="rect">
            <a:avLst/>
          </a:prstGeom>
          <a:noFill/>
        </p:spPr>
        <p:txBody>
          <a:bodyPr wrap="none" rtlCol="0">
            <a:spAutoFit/>
          </a:bodyPr>
          <a:lstStyle/>
          <a:p>
            <a:r>
              <a:rPr lang="en-US" dirty="0"/>
              <a:t>0</a:t>
            </a:r>
          </a:p>
        </p:txBody>
      </p:sp>
      <p:sp>
        <p:nvSpPr>
          <p:cNvPr id="64" name="TextBox 63"/>
          <p:cNvSpPr txBox="1"/>
          <p:nvPr/>
        </p:nvSpPr>
        <p:spPr>
          <a:xfrm>
            <a:off x="4280991" y="2442304"/>
            <a:ext cx="301660" cy="369332"/>
          </a:xfrm>
          <a:prstGeom prst="rect">
            <a:avLst/>
          </a:prstGeom>
          <a:noFill/>
        </p:spPr>
        <p:txBody>
          <a:bodyPr wrap="none" rtlCol="0">
            <a:spAutoFit/>
          </a:bodyPr>
          <a:lstStyle/>
          <a:p>
            <a:r>
              <a:rPr lang="en-US" dirty="0"/>
              <a:t>1</a:t>
            </a:r>
          </a:p>
        </p:txBody>
      </p:sp>
      <p:sp>
        <p:nvSpPr>
          <p:cNvPr id="65" name="TextBox 64"/>
          <p:cNvSpPr txBox="1"/>
          <p:nvPr/>
        </p:nvSpPr>
        <p:spPr>
          <a:xfrm>
            <a:off x="4433391" y="2300064"/>
            <a:ext cx="301660" cy="369332"/>
          </a:xfrm>
          <a:prstGeom prst="rect">
            <a:avLst/>
          </a:prstGeom>
          <a:noFill/>
        </p:spPr>
        <p:txBody>
          <a:bodyPr wrap="none" rtlCol="0">
            <a:spAutoFit/>
          </a:bodyPr>
          <a:lstStyle/>
          <a:p>
            <a:r>
              <a:rPr lang="en-US" dirty="0"/>
              <a:t>1</a:t>
            </a:r>
          </a:p>
        </p:txBody>
      </p:sp>
      <p:sp>
        <p:nvSpPr>
          <p:cNvPr id="66" name="TextBox 65"/>
          <p:cNvSpPr txBox="1"/>
          <p:nvPr/>
        </p:nvSpPr>
        <p:spPr>
          <a:xfrm>
            <a:off x="4626431" y="2137504"/>
            <a:ext cx="301660" cy="369332"/>
          </a:xfrm>
          <a:prstGeom prst="rect">
            <a:avLst/>
          </a:prstGeom>
          <a:noFill/>
        </p:spPr>
        <p:txBody>
          <a:bodyPr wrap="none" rtlCol="0">
            <a:spAutoFit/>
          </a:bodyPr>
          <a:lstStyle/>
          <a:p>
            <a:r>
              <a:rPr lang="en-US" dirty="0"/>
              <a:t>1</a:t>
            </a:r>
          </a:p>
        </p:txBody>
      </p:sp>
      <p:sp>
        <p:nvSpPr>
          <p:cNvPr id="67" name="TextBox 66"/>
          <p:cNvSpPr txBox="1"/>
          <p:nvPr/>
        </p:nvSpPr>
        <p:spPr>
          <a:xfrm>
            <a:off x="4799151" y="1995264"/>
            <a:ext cx="301660" cy="369332"/>
          </a:xfrm>
          <a:prstGeom prst="rect">
            <a:avLst/>
          </a:prstGeom>
          <a:noFill/>
        </p:spPr>
        <p:txBody>
          <a:bodyPr wrap="none" rtlCol="0">
            <a:spAutoFit/>
          </a:bodyPr>
          <a:lstStyle/>
          <a:p>
            <a:r>
              <a:rPr lang="en-US" dirty="0"/>
              <a:t>1</a:t>
            </a:r>
          </a:p>
        </p:txBody>
      </p:sp>
      <p:sp>
        <p:nvSpPr>
          <p:cNvPr id="68" name="TextBox 67"/>
          <p:cNvSpPr txBox="1"/>
          <p:nvPr/>
        </p:nvSpPr>
        <p:spPr>
          <a:xfrm>
            <a:off x="5002351" y="1822544"/>
            <a:ext cx="301660" cy="369332"/>
          </a:xfrm>
          <a:prstGeom prst="rect">
            <a:avLst/>
          </a:prstGeom>
          <a:noFill/>
        </p:spPr>
        <p:txBody>
          <a:bodyPr wrap="none" rtlCol="0">
            <a:spAutoFit/>
          </a:bodyPr>
          <a:lstStyle/>
          <a:p>
            <a:r>
              <a:rPr lang="en-US" dirty="0"/>
              <a:t>1</a:t>
            </a:r>
          </a:p>
        </p:txBody>
      </p:sp>
      <p:sp>
        <p:nvSpPr>
          <p:cNvPr id="52" name="Rectangle 51"/>
          <p:cNvSpPr/>
          <p:nvPr/>
        </p:nvSpPr>
        <p:spPr>
          <a:xfrm>
            <a:off x="5946019" y="1102281"/>
            <a:ext cx="1944989" cy="369332"/>
          </a:xfrm>
          <a:prstGeom prst="rect">
            <a:avLst/>
          </a:prstGeom>
        </p:spPr>
        <p:txBody>
          <a:bodyPr wrap="none">
            <a:spAutoFit/>
          </a:bodyPr>
          <a:lstStyle/>
          <a:p>
            <a:r>
              <a:rPr lang="en-US" dirty="0"/>
              <a:t>Natural propensity</a:t>
            </a:r>
          </a:p>
        </p:txBody>
      </p:sp>
      <p:cxnSp>
        <p:nvCxnSpPr>
          <p:cNvPr id="56" name="Straight Connector 55"/>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102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29053" y="3556000"/>
            <a:ext cx="114905" cy="120952"/>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411236" y="3403382"/>
            <a:ext cx="294802" cy="236200"/>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589641" y="3228001"/>
            <a:ext cx="294802" cy="236200"/>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62139" y="3709609"/>
            <a:ext cx="114905" cy="120952"/>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771674" y="2985644"/>
            <a:ext cx="294802" cy="310433"/>
          </a:xfrm>
          <a:prstGeom prst="ellipse">
            <a:avLst/>
          </a:prstGeom>
          <a:solidFill>
            <a:schemeClr val="tx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250122" y="2542372"/>
            <a:ext cx="298766" cy="33187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459974" y="2362153"/>
            <a:ext cx="298766" cy="33187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638379" y="2060881"/>
            <a:ext cx="460437" cy="457763"/>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994080" y="2807381"/>
            <a:ext cx="298766" cy="33187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820412" y="1838084"/>
            <a:ext cx="460437" cy="51243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sp>
        <p:nvSpPr>
          <p:cNvPr id="51" name="TextBox 50"/>
          <p:cNvSpPr txBox="1"/>
          <p:nvPr/>
        </p:nvSpPr>
        <p:spPr>
          <a:xfrm>
            <a:off x="7119690" y="2257638"/>
            <a:ext cx="425219" cy="369332"/>
          </a:xfrm>
          <a:prstGeom prst="rect">
            <a:avLst/>
          </a:prstGeom>
          <a:noFill/>
        </p:spPr>
        <p:txBody>
          <a:bodyPr wrap="square" rtlCol="0">
            <a:spAutoFit/>
          </a:bodyPr>
          <a:lstStyle/>
          <a:p>
            <a:r>
              <a:rPr lang="en-US" dirty="0"/>
              <a:t>B</a:t>
            </a:r>
          </a:p>
        </p:txBody>
      </p:sp>
      <p:cxnSp>
        <p:nvCxnSpPr>
          <p:cNvPr id="53" name="Straight Arrow Connector 52"/>
          <p:cNvCxnSpPr/>
          <p:nvPr/>
        </p:nvCxnSpPr>
        <p:spPr>
          <a:xfrm>
            <a:off x="7432856" y="2585962"/>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6493153" y="2585962"/>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336924" y="4991707"/>
            <a:ext cx="1096374" cy="215444"/>
          </a:xfrm>
          <a:prstGeom prst="rect">
            <a:avLst/>
          </a:prstGeom>
          <a:noFill/>
        </p:spPr>
        <p:txBody>
          <a:bodyPr wrap="none" rtlCol="0">
            <a:spAutoFit/>
          </a:bodyPr>
          <a:lstStyle/>
          <a:p>
            <a:r>
              <a:rPr lang="en-US" sz="800" dirty="0"/>
              <a:t>Continuous covariate.</a:t>
            </a:r>
          </a:p>
        </p:txBody>
      </p:sp>
      <p:cxnSp>
        <p:nvCxnSpPr>
          <p:cNvPr id="52" name="Straight Connector 51"/>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6751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10400" y="4101979"/>
            <a:ext cx="544669"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074136" y="3134550"/>
            <a:ext cx="311172" cy="369332"/>
          </a:xfrm>
          <a:prstGeom prst="rect">
            <a:avLst/>
          </a:prstGeom>
          <a:noFill/>
        </p:spPr>
        <p:txBody>
          <a:bodyPr wrap="square" rtlCol="0">
            <a:spAutoFit/>
          </a:bodyPr>
          <a:lstStyle/>
          <a:p>
            <a:r>
              <a:rPr lang="en-US" dirty="0"/>
              <a:t>Y</a:t>
            </a:r>
          </a:p>
        </p:txBody>
      </p:sp>
      <p:sp>
        <p:nvSpPr>
          <p:cNvPr id="50" name="TextBox 49"/>
          <p:cNvSpPr txBox="1"/>
          <p:nvPr/>
        </p:nvSpPr>
        <p:spPr>
          <a:xfrm>
            <a:off x="6229870" y="3097359"/>
            <a:ext cx="399940" cy="369332"/>
          </a:xfrm>
          <a:prstGeom prst="rect">
            <a:avLst/>
          </a:prstGeom>
          <a:noFill/>
        </p:spPr>
        <p:txBody>
          <a:bodyPr wrap="square" rtlCol="0">
            <a:spAutoFit/>
          </a:bodyPr>
          <a:lstStyle/>
          <a:p>
            <a:r>
              <a:rPr lang="en-US" dirty="0"/>
              <a:t>T</a:t>
            </a:r>
          </a:p>
        </p:txBody>
      </p:sp>
      <p:cxnSp>
        <p:nvCxnSpPr>
          <p:cNvPr id="53" name="Straight Arrow Connector 52"/>
          <p:cNvCxnSpPr/>
          <p:nvPr/>
        </p:nvCxnSpPr>
        <p:spPr>
          <a:xfrm>
            <a:off x="6466047" y="3512169"/>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7482166" y="3496733"/>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16688" y="2595154"/>
            <a:ext cx="282274" cy="369332"/>
          </a:xfrm>
          <a:prstGeom prst="rect">
            <a:avLst/>
          </a:prstGeom>
        </p:spPr>
        <p:txBody>
          <a:bodyPr wrap="none">
            <a:spAutoFit/>
          </a:bodyPr>
          <a:lstStyle/>
          <a:p>
            <a:r>
              <a:rPr lang="en-US" dirty="0"/>
              <a:t>c</a:t>
            </a:r>
          </a:p>
        </p:txBody>
      </p:sp>
      <p:sp>
        <p:nvSpPr>
          <p:cNvPr id="56" name="TextBox 55"/>
          <p:cNvSpPr txBox="1"/>
          <p:nvPr/>
        </p:nvSpPr>
        <p:spPr>
          <a:xfrm>
            <a:off x="7249090" y="4092899"/>
            <a:ext cx="2369750" cy="646331"/>
          </a:xfrm>
          <a:prstGeom prst="rect">
            <a:avLst/>
          </a:prstGeom>
          <a:noFill/>
        </p:spPr>
        <p:txBody>
          <a:bodyPr wrap="square" rtlCol="0">
            <a:spAutoFit/>
          </a:bodyPr>
          <a:lstStyle/>
          <a:p>
            <a:r>
              <a:rPr lang="en-US" dirty="0"/>
              <a:t>S = 1</a:t>
            </a:r>
            <a:r>
              <a:rPr lang="en-US" baseline="-25000" dirty="0"/>
              <a:t>(T + Y &gt; c)</a:t>
            </a:r>
            <a:r>
              <a:rPr lang="en-US" dirty="0"/>
              <a:t> = 1</a:t>
            </a:r>
          </a:p>
          <a:p>
            <a:endParaRPr lang="en-US" dirty="0"/>
          </a:p>
        </p:txBody>
      </p:sp>
      <p:sp>
        <p:nvSpPr>
          <p:cNvPr id="59" name="Rectangle 58"/>
          <p:cNvSpPr/>
          <p:nvPr/>
        </p:nvSpPr>
        <p:spPr>
          <a:xfrm>
            <a:off x="4069568" y="4089549"/>
            <a:ext cx="282274" cy="369332"/>
          </a:xfrm>
          <a:prstGeom prst="rect">
            <a:avLst/>
          </a:prstGeom>
        </p:spPr>
        <p:txBody>
          <a:bodyPr wrap="none">
            <a:spAutoFit/>
          </a:bodyPr>
          <a:lstStyle/>
          <a:p>
            <a:r>
              <a:rPr lang="en-US" dirty="0"/>
              <a:t>c</a:t>
            </a:r>
          </a:p>
        </p:txBody>
      </p:sp>
      <p:sp>
        <p:nvSpPr>
          <p:cNvPr id="60" name="TextBox 59"/>
          <p:cNvSpPr txBox="1"/>
          <p:nvPr/>
        </p:nvSpPr>
        <p:spPr>
          <a:xfrm>
            <a:off x="3135684" y="3560597"/>
            <a:ext cx="301660" cy="369332"/>
          </a:xfrm>
          <a:prstGeom prst="rect">
            <a:avLst/>
          </a:prstGeom>
          <a:noFill/>
        </p:spPr>
        <p:txBody>
          <a:bodyPr wrap="none" rtlCol="0">
            <a:spAutoFit/>
          </a:bodyPr>
          <a:lstStyle/>
          <a:p>
            <a:r>
              <a:rPr lang="en-US" dirty="0"/>
              <a:t>0</a:t>
            </a:r>
          </a:p>
        </p:txBody>
      </p:sp>
      <p:sp>
        <p:nvSpPr>
          <p:cNvPr id="61" name="TextBox 60"/>
          <p:cNvSpPr txBox="1"/>
          <p:nvPr/>
        </p:nvSpPr>
        <p:spPr>
          <a:xfrm>
            <a:off x="3298244" y="3418357"/>
            <a:ext cx="301660" cy="369332"/>
          </a:xfrm>
          <a:prstGeom prst="rect">
            <a:avLst/>
          </a:prstGeom>
          <a:noFill/>
        </p:spPr>
        <p:txBody>
          <a:bodyPr wrap="none" rtlCol="0">
            <a:spAutoFit/>
          </a:bodyPr>
          <a:lstStyle/>
          <a:p>
            <a:r>
              <a:rPr lang="en-US" dirty="0"/>
              <a:t>0</a:t>
            </a:r>
          </a:p>
        </p:txBody>
      </p:sp>
      <p:sp>
        <p:nvSpPr>
          <p:cNvPr id="62" name="TextBox 61"/>
          <p:cNvSpPr txBox="1"/>
          <p:nvPr/>
        </p:nvSpPr>
        <p:spPr>
          <a:xfrm>
            <a:off x="3501444" y="3215157"/>
            <a:ext cx="301660" cy="369332"/>
          </a:xfrm>
          <a:prstGeom prst="rect">
            <a:avLst/>
          </a:prstGeom>
          <a:noFill/>
        </p:spPr>
        <p:txBody>
          <a:bodyPr wrap="none" rtlCol="0">
            <a:spAutoFit/>
          </a:bodyPr>
          <a:lstStyle/>
          <a:p>
            <a:r>
              <a:rPr lang="en-US" dirty="0"/>
              <a:t>0</a:t>
            </a:r>
          </a:p>
        </p:txBody>
      </p:sp>
      <p:sp>
        <p:nvSpPr>
          <p:cNvPr id="63" name="TextBox 62"/>
          <p:cNvSpPr txBox="1"/>
          <p:nvPr/>
        </p:nvSpPr>
        <p:spPr>
          <a:xfrm>
            <a:off x="3684324" y="3042437"/>
            <a:ext cx="301660" cy="369332"/>
          </a:xfrm>
          <a:prstGeom prst="rect">
            <a:avLst/>
          </a:prstGeom>
          <a:noFill/>
        </p:spPr>
        <p:txBody>
          <a:bodyPr wrap="none" rtlCol="0">
            <a:spAutoFit/>
          </a:bodyPr>
          <a:lstStyle/>
          <a:p>
            <a:r>
              <a:rPr lang="en-US" dirty="0"/>
              <a:t>0</a:t>
            </a:r>
          </a:p>
        </p:txBody>
      </p:sp>
      <p:sp>
        <p:nvSpPr>
          <p:cNvPr id="64" name="TextBox 63"/>
          <p:cNvSpPr txBox="1"/>
          <p:nvPr/>
        </p:nvSpPr>
        <p:spPr>
          <a:xfrm>
            <a:off x="3867204" y="2869717"/>
            <a:ext cx="301660" cy="369332"/>
          </a:xfrm>
          <a:prstGeom prst="rect">
            <a:avLst/>
          </a:prstGeom>
          <a:noFill/>
        </p:spPr>
        <p:txBody>
          <a:bodyPr wrap="none" rtlCol="0">
            <a:spAutoFit/>
          </a:bodyPr>
          <a:lstStyle/>
          <a:p>
            <a:r>
              <a:rPr lang="en-US" dirty="0"/>
              <a:t>0</a:t>
            </a:r>
          </a:p>
        </p:txBody>
      </p:sp>
      <p:sp>
        <p:nvSpPr>
          <p:cNvPr id="65" name="TextBox 64"/>
          <p:cNvSpPr txBox="1"/>
          <p:nvPr/>
        </p:nvSpPr>
        <p:spPr>
          <a:xfrm>
            <a:off x="4280991" y="2442304"/>
            <a:ext cx="301660" cy="369332"/>
          </a:xfrm>
          <a:prstGeom prst="rect">
            <a:avLst/>
          </a:prstGeom>
          <a:noFill/>
        </p:spPr>
        <p:txBody>
          <a:bodyPr wrap="none" rtlCol="0">
            <a:spAutoFit/>
          </a:bodyPr>
          <a:lstStyle/>
          <a:p>
            <a:r>
              <a:rPr lang="en-US" dirty="0"/>
              <a:t>1</a:t>
            </a:r>
          </a:p>
        </p:txBody>
      </p:sp>
      <p:sp>
        <p:nvSpPr>
          <p:cNvPr id="66" name="TextBox 65"/>
          <p:cNvSpPr txBox="1"/>
          <p:nvPr/>
        </p:nvSpPr>
        <p:spPr>
          <a:xfrm>
            <a:off x="4433391" y="2300064"/>
            <a:ext cx="301660" cy="369332"/>
          </a:xfrm>
          <a:prstGeom prst="rect">
            <a:avLst/>
          </a:prstGeom>
          <a:noFill/>
        </p:spPr>
        <p:txBody>
          <a:bodyPr wrap="none" rtlCol="0">
            <a:spAutoFit/>
          </a:bodyPr>
          <a:lstStyle/>
          <a:p>
            <a:r>
              <a:rPr lang="en-US" dirty="0"/>
              <a:t>1</a:t>
            </a:r>
          </a:p>
        </p:txBody>
      </p:sp>
      <p:sp>
        <p:nvSpPr>
          <p:cNvPr id="67" name="TextBox 66"/>
          <p:cNvSpPr txBox="1"/>
          <p:nvPr/>
        </p:nvSpPr>
        <p:spPr>
          <a:xfrm>
            <a:off x="4626431" y="2137504"/>
            <a:ext cx="301660" cy="369332"/>
          </a:xfrm>
          <a:prstGeom prst="rect">
            <a:avLst/>
          </a:prstGeom>
          <a:noFill/>
        </p:spPr>
        <p:txBody>
          <a:bodyPr wrap="none" rtlCol="0">
            <a:spAutoFit/>
          </a:bodyPr>
          <a:lstStyle/>
          <a:p>
            <a:r>
              <a:rPr lang="en-US" dirty="0"/>
              <a:t>1</a:t>
            </a:r>
          </a:p>
        </p:txBody>
      </p:sp>
      <p:sp>
        <p:nvSpPr>
          <p:cNvPr id="68" name="TextBox 67"/>
          <p:cNvSpPr txBox="1"/>
          <p:nvPr/>
        </p:nvSpPr>
        <p:spPr>
          <a:xfrm>
            <a:off x="4799151" y="1995264"/>
            <a:ext cx="301660" cy="369332"/>
          </a:xfrm>
          <a:prstGeom prst="rect">
            <a:avLst/>
          </a:prstGeom>
          <a:noFill/>
        </p:spPr>
        <p:txBody>
          <a:bodyPr wrap="none" rtlCol="0">
            <a:spAutoFit/>
          </a:bodyPr>
          <a:lstStyle/>
          <a:p>
            <a:r>
              <a:rPr lang="en-US" dirty="0"/>
              <a:t>1</a:t>
            </a:r>
          </a:p>
        </p:txBody>
      </p:sp>
      <p:sp>
        <p:nvSpPr>
          <p:cNvPr id="69" name="TextBox 68"/>
          <p:cNvSpPr txBox="1"/>
          <p:nvPr/>
        </p:nvSpPr>
        <p:spPr>
          <a:xfrm>
            <a:off x="5002351" y="1812384"/>
            <a:ext cx="301660" cy="369332"/>
          </a:xfrm>
          <a:prstGeom prst="rect">
            <a:avLst/>
          </a:prstGeom>
          <a:noFill/>
        </p:spPr>
        <p:txBody>
          <a:bodyPr wrap="none" rtlCol="0">
            <a:spAutoFit/>
          </a:bodyPr>
          <a:lstStyle/>
          <a:p>
            <a:r>
              <a:rPr lang="en-US" dirty="0"/>
              <a:t>1</a:t>
            </a:r>
          </a:p>
        </p:txBody>
      </p:sp>
      <p:cxnSp>
        <p:nvCxnSpPr>
          <p:cNvPr id="51" name="Straight Connector 50"/>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0534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569583"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402669"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444198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4618571"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16688" y="2595154"/>
            <a:ext cx="282274" cy="369332"/>
          </a:xfrm>
          <a:prstGeom prst="rect">
            <a:avLst/>
          </a:prstGeom>
        </p:spPr>
        <p:txBody>
          <a:bodyPr wrap="none">
            <a:spAutoFit/>
          </a:bodyPr>
          <a:lstStyle/>
          <a:p>
            <a:r>
              <a:rPr lang="en-US" dirty="0"/>
              <a:t>c</a:t>
            </a:r>
          </a:p>
        </p:txBody>
      </p:sp>
      <p:sp>
        <p:nvSpPr>
          <p:cNvPr id="59" name="Rectangle 58"/>
          <p:cNvSpPr/>
          <p:nvPr/>
        </p:nvSpPr>
        <p:spPr>
          <a:xfrm>
            <a:off x="4069568" y="4089549"/>
            <a:ext cx="282274" cy="369332"/>
          </a:xfrm>
          <a:prstGeom prst="rect">
            <a:avLst/>
          </a:prstGeom>
        </p:spPr>
        <p:txBody>
          <a:bodyPr wrap="none">
            <a:spAutoFit/>
          </a:bodyPr>
          <a:lstStyle/>
          <a:p>
            <a:r>
              <a:rPr lang="en-US" dirty="0"/>
              <a:t>c</a:t>
            </a:r>
          </a:p>
        </p:txBody>
      </p:sp>
      <p:sp>
        <p:nvSpPr>
          <p:cNvPr id="60" name="TextBox 59"/>
          <p:cNvSpPr txBox="1"/>
          <p:nvPr/>
        </p:nvSpPr>
        <p:spPr>
          <a:xfrm>
            <a:off x="3135684" y="3560597"/>
            <a:ext cx="301660" cy="369332"/>
          </a:xfrm>
          <a:prstGeom prst="rect">
            <a:avLst/>
          </a:prstGeom>
          <a:noFill/>
        </p:spPr>
        <p:txBody>
          <a:bodyPr wrap="none" rtlCol="0">
            <a:spAutoFit/>
          </a:bodyPr>
          <a:lstStyle/>
          <a:p>
            <a:r>
              <a:rPr lang="en-US" dirty="0"/>
              <a:t>0</a:t>
            </a:r>
          </a:p>
        </p:txBody>
      </p:sp>
      <p:sp>
        <p:nvSpPr>
          <p:cNvPr id="61" name="TextBox 60"/>
          <p:cNvSpPr txBox="1"/>
          <p:nvPr/>
        </p:nvSpPr>
        <p:spPr>
          <a:xfrm>
            <a:off x="3298244" y="3418357"/>
            <a:ext cx="301660" cy="369332"/>
          </a:xfrm>
          <a:prstGeom prst="rect">
            <a:avLst/>
          </a:prstGeom>
          <a:noFill/>
        </p:spPr>
        <p:txBody>
          <a:bodyPr wrap="none" rtlCol="0">
            <a:spAutoFit/>
          </a:bodyPr>
          <a:lstStyle/>
          <a:p>
            <a:r>
              <a:rPr lang="en-US" dirty="0"/>
              <a:t>0</a:t>
            </a:r>
          </a:p>
        </p:txBody>
      </p:sp>
      <p:sp>
        <p:nvSpPr>
          <p:cNvPr id="62" name="TextBox 61"/>
          <p:cNvSpPr txBox="1"/>
          <p:nvPr/>
        </p:nvSpPr>
        <p:spPr>
          <a:xfrm>
            <a:off x="3501444" y="3215157"/>
            <a:ext cx="301660" cy="369332"/>
          </a:xfrm>
          <a:prstGeom prst="rect">
            <a:avLst/>
          </a:prstGeom>
          <a:noFill/>
        </p:spPr>
        <p:txBody>
          <a:bodyPr wrap="none" rtlCol="0">
            <a:spAutoFit/>
          </a:bodyPr>
          <a:lstStyle/>
          <a:p>
            <a:r>
              <a:rPr lang="en-US" dirty="0"/>
              <a:t>0</a:t>
            </a:r>
          </a:p>
        </p:txBody>
      </p:sp>
      <p:sp>
        <p:nvSpPr>
          <p:cNvPr id="63" name="TextBox 62"/>
          <p:cNvSpPr txBox="1"/>
          <p:nvPr/>
        </p:nvSpPr>
        <p:spPr>
          <a:xfrm>
            <a:off x="3684324" y="3042437"/>
            <a:ext cx="301660" cy="369332"/>
          </a:xfrm>
          <a:prstGeom prst="rect">
            <a:avLst/>
          </a:prstGeom>
          <a:noFill/>
        </p:spPr>
        <p:txBody>
          <a:bodyPr wrap="none" rtlCol="0">
            <a:spAutoFit/>
          </a:bodyPr>
          <a:lstStyle/>
          <a:p>
            <a:r>
              <a:rPr lang="en-US" dirty="0"/>
              <a:t>0</a:t>
            </a:r>
          </a:p>
        </p:txBody>
      </p:sp>
      <p:sp>
        <p:nvSpPr>
          <p:cNvPr id="64" name="TextBox 63"/>
          <p:cNvSpPr txBox="1"/>
          <p:nvPr/>
        </p:nvSpPr>
        <p:spPr>
          <a:xfrm>
            <a:off x="3867204" y="2869717"/>
            <a:ext cx="301660" cy="369332"/>
          </a:xfrm>
          <a:prstGeom prst="rect">
            <a:avLst/>
          </a:prstGeom>
          <a:noFill/>
        </p:spPr>
        <p:txBody>
          <a:bodyPr wrap="none" rtlCol="0">
            <a:spAutoFit/>
          </a:bodyPr>
          <a:lstStyle/>
          <a:p>
            <a:r>
              <a:rPr lang="en-US" dirty="0"/>
              <a:t>0</a:t>
            </a:r>
          </a:p>
        </p:txBody>
      </p:sp>
      <p:sp>
        <p:nvSpPr>
          <p:cNvPr id="65" name="TextBox 64"/>
          <p:cNvSpPr txBox="1"/>
          <p:nvPr/>
        </p:nvSpPr>
        <p:spPr>
          <a:xfrm>
            <a:off x="4280991" y="2442304"/>
            <a:ext cx="301660" cy="369332"/>
          </a:xfrm>
          <a:prstGeom prst="rect">
            <a:avLst/>
          </a:prstGeom>
          <a:noFill/>
        </p:spPr>
        <p:txBody>
          <a:bodyPr wrap="none" rtlCol="0">
            <a:spAutoFit/>
          </a:bodyPr>
          <a:lstStyle/>
          <a:p>
            <a:r>
              <a:rPr lang="en-US" dirty="0"/>
              <a:t>1</a:t>
            </a:r>
          </a:p>
        </p:txBody>
      </p:sp>
      <p:sp>
        <p:nvSpPr>
          <p:cNvPr id="66" name="TextBox 65"/>
          <p:cNvSpPr txBox="1"/>
          <p:nvPr/>
        </p:nvSpPr>
        <p:spPr>
          <a:xfrm>
            <a:off x="4433391" y="2300064"/>
            <a:ext cx="301660" cy="369332"/>
          </a:xfrm>
          <a:prstGeom prst="rect">
            <a:avLst/>
          </a:prstGeom>
          <a:noFill/>
        </p:spPr>
        <p:txBody>
          <a:bodyPr wrap="none" rtlCol="0">
            <a:spAutoFit/>
          </a:bodyPr>
          <a:lstStyle/>
          <a:p>
            <a:r>
              <a:rPr lang="en-US" dirty="0"/>
              <a:t>1</a:t>
            </a:r>
          </a:p>
        </p:txBody>
      </p:sp>
      <p:sp>
        <p:nvSpPr>
          <p:cNvPr id="67" name="TextBox 66"/>
          <p:cNvSpPr txBox="1"/>
          <p:nvPr/>
        </p:nvSpPr>
        <p:spPr>
          <a:xfrm>
            <a:off x="4626431" y="2137504"/>
            <a:ext cx="301660" cy="369332"/>
          </a:xfrm>
          <a:prstGeom prst="rect">
            <a:avLst/>
          </a:prstGeom>
          <a:noFill/>
        </p:spPr>
        <p:txBody>
          <a:bodyPr wrap="none" rtlCol="0">
            <a:spAutoFit/>
          </a:bodyPr>
          <a:lstStyle/>
          <a:p>
            <a:r>
              <a:rPr lang="en-US" dirty="0"/>
              <a:t>1</a:t>
            </a:r>
          </a:p>
        </p:txBody>
      </p:sp>
      <p:sp>
        <p:nvSpPr>
          <p:cNvPr id="68" name="TextBox 67"/>
          <p:cNvSpPr txBox="1"/>
          <p:nvPr/>
        </p:nvSpPr>
        <p:spPr>
          <a:xfrm>
            <a:off x="4799151" y="1995264"/>
            <a:ext cx="301660" cy="369332"/>
          </a:xfrm>
          <a:prstGeom prst="rect">
            <a:avLst/>
          </a:prstGeom>
          <a:noFill/>
        </p:spPr>
        <p:txBody>
          <a:bodyPr wrap="none" rtlCol="0">
            <a:spAutoFit/>
          </a:bodyPr>
          <a:lstStyle/>
          <a:p>
            <a:r>
              <a:rPr lang="en-US" dirty="0"/>
              <a:t>1</a:t>
            </a:r>
          </a:p>
        </p:txBody>
      </p:sp>
      <p:sp>
        <p:nvSpPr>
          <p:cNvPr id="69" name="TextBox 68"/>
          <p:cNvSpPr txBox="1"/>
          <p:nvPr/>
        </p:nvSpPr>
        <p:spPr>
          <a:xfrm>
            <a:off x="5002351" y="1812384"/>
            <a:ext cx="301660" cy="369332"/>
          </a:xfrm>
          <a:prstGeom prst="rect">
            <a:avLst/>
          </a:prstGeom>
          <a:noFill/>
        </p:spPr>
        <p:txBody>
          <a:bodyPr wrap="none" rtlCol="0">
            <a:spAutoFit/>
          </a:bodyPr>
          <a:lstStyle/>
          <a:p>
            <a:r>
              <a:rPr lang="en-US" dirty="0"/>
              <a:t>1</a:t>
            </a:r>
          </a:p>
        </p:txBody>
      </p:sp>
      <p:sp>
        <p:nvSpPr>
          <p:cNvPr id="2" name="TextBox 1"/>
          <p:cNvSpPr txBox="1"/>
          <p:nvPr/>
        </p:nvSpPr>
        <p:spPr>
          <a:xfrm>
            <a:off x="6428374" y="3137505"/>
            <a:ext cx="1971926" cy="369332"/>
          </a:xfrm>
          <a:prstGeom prst="rect">
            <a:avLst/>
          </a:prstGeom>
          <a:noFill/>
        </p:spPr>
        <p:txBody>
          <a:bodyPr wrap="none" rtlCol="0">
            <a:spAutoFit/>
          </a:bodyPr>
          <a:lstStyle/>
          <a:p>
            <a:r>
              <a:rPr lang="en-US" b="1" dirty="0"/>
              <a:t>Backdoor theorem</a:t>
            </a:r>
          </a:p>
        </p:txBody>
      </p:sp>
      <p:cxnSp>
        <p:nvCxnSpPr>
          <p:cNvPr id="49" name="Straight Connector 48"/>
          <p:cNvCxnSpPr/>
          <p:nvPr/>
        </p:nvCxnSpPr>
        <p:spPr>
          <a:xfrm>
            <a:off x="1862667" y="375673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62667" y="360867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862667" y="341312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62667" y="3257042"/>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862667" y="3079891"/>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0824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Identification</a:t>
            </a:r>
          </a:p>
        </p:txBody>
      </p:sp>
      <p:sp>
        <p:nvSpPr>
          <p:cNvPr id="3" name="Content Placeholder 2"/>
          <p:cNvSpPr>
            <a:spLocks noGrp="1"/>
          </p:cNvSpPr>
          <p:nvPr>
            <p:ph idx="1"/>
          </p:nvPr>
        </p:nvSpPr>
        <p:spPr/>
        <p:txBody>
          <a:bodyPr/>
          <a:lstStyle/>
          <a:p>
            <a:r>
              <a:rPr lang="en-US" dirty="0"/>
              <a:t>Randomization</a:t>
            </a:r>
          </a:p>
          <a:p>
            <a:r>
              <a:rPr lang="en-US" dirty="0">
                <a:solidFill>
                  <a:schemeClr val="bg1">
                    <a:lumMod val="85000"/>
                  </a:schemeClr>
                </a:solidFill>
              </a:rPr>
              <a:t>Conditioning</a:t>
            </a:r>
          </a:p>
          <a:p>
            <a:r>
              <a:rPr lang="en-US" dirty="0">
                <a:solidFill>
                  <a:schemeClr val="bg1">
                    <a:lumMod val="85000"/>
                  </a:schemeClr>
                </a:solidFill>
              </a:rPr>
              <a:t>Instrumental variables</a:t>
            </a:r>
          </a:p>
          <a:p>
            <a:r>
              <a:rPr lang="en-US" dirty="0">
                <a:solidFill>
                  <a:schemeClr val="bg1">
                    <a:lumMod val="85000"/>
                  </a:schemeClr>
                </a:solidFill>
              </a:rPr>
              <a:t>Inverse-probability</a:t>
            </a:r>
          </a:p>
        </p:txBody>
      </p:sp>
    </p:spTree>
    <p:extLst>
      <p:ext uri="{BB962C8B-B14F-4D97-AF65-F5344CB8AC3E}">
        <p14:creationId xmlns:p14="http://schemas.microsoft.com/office/powerpoint/2010/main" val="358785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25773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929800"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581455"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139873" y="41305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3628827" y="72380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3967999" y="74977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4023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178589" y="751116"/>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2806666" y="24045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1872947" y="2478977"/>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898644" y="2632019"/>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82754" y="3251436"/>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1882754" y="3611377"/>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898644" y="3761366"/>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9123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50733"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195562"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932766"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573211" y="2432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783063" y="225213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961468" y="20767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406297" y="2585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5143501" y="190862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257734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929800" y="414021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779435" y="413538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957840" y="412934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218593"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3256416" y="72380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3967999" y="74977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819358" y="779392"/>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4995949" y="779392"/>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2791186" y="337759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2806282" y="187903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p:nvPr/>
        </p:nvCxnSpPr>
        <p:spPr>
          <a:xfrm flipH="1">
            <a:off x="4608896" y="779392"/>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558697" y="414191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2011910" y="2650644"/>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099959" y="193832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937109" y="324632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926419" y="3594389"/>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916139" y="3435334"/>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057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a:blip r:embed="rId2"/>
          <a:stretch>
            <a:fillRect/>
          </a:stretch>
        </p:blipFill>
        <p:spPr>
          <a:xfrm>
            <a:off x="88900" y="0"/>
            <a:ext cx="8963247" cy="6858000"/>
          </a:xfrm>
          <a:prstGeom prst="rect">
            <a:avLst/>
          </a:prstGeom>
        </p:spPr>
      </p:pic>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Actual observed gene expression.</a:t>
            </a:r>
          </a:p>
          <a:p>
            <a:pPr lvl="1" algn="ctr" defTabSz="457200" rtl="0">
              <a:spcBef>
                <a:spcPct val="0"/>
              </a:spcBef>
            </a:pPr>
            <a:endParaRPr lang="en-US" dirty="0"/>
          </a:p>
        </p:txBody>
      </p:sp>
    </p:spTree>
    <p:extLst>
      <p:ext uri="{BB962C8B-B14F-4D97-AF65-F5344CB8AC3E}">
        <p14:creationId xmlns:p14="http://schemas.microsoft.com/office/powerpoint/2010/main" val="996327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8900" y="0"/>
            <a:ext cx="8963247" cy="6858000"/>
          </a:xfrm>
          <a:prstGeom prst="rect">
            <a:avLst/>
          </a:prstGeom>
        </p:spPr>
      </p:pic>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Counterfactual gene expression</a:t>
            </a:r>
          </a:p>
          <a:p>
            <a:pPr lvl="1" algn="ctr" defTabSz="457200" rtl="0">
              <a:spcBef>
                <a:spcPct val="0"/>
              </a:spcBef>
            </a:pPr>
            <a:r>
              <a:rPr lang="en-US" dirty="0"/>
              <a:t>under Fishers sharp imputation. </a:t>
            </a:r>
          </a:p>
        </p:txBody>
      </p:sp>
    </p:spTree>
    <p:extLst>
      <p:ext uri="{BB962C8B-B14F-4D97-AF65-F5344CB8AC3E}">
        <p14:creationId xmlns:p14="http://schemas.microsoft.com/office/powerpoint/2010/main" val="996327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(sampling &amp; assignment)</a:t>
            </a:r>
          </a:p>
        </p:txBody>
      </p:sp>
      <p:cxnSp>
        <p:nvCxnSpPr>
          <p:cNvPr id="4" name="Straight Connector 3"/>
          <p:cNvCxnSpPr/>
          <p:nvPr/>
        </p:nvCxnSpPr>
        <p:spPr>
          <a:xfrm flipH="1">
            <a:off x="1155598" y="158228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87974" y="5023380"/>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44783" y="2180999"/>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95778" y="1397620"/>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8" name="TextBox 7"/>
          <p:cNvSpPr txBox="1"/>
          <p:nvPr/>
        </p:nvSpPr>
        <p:spPr>
          <a:xfrm>
            <a:off x="4271326" y="5023380"/>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9" name="Oval 8"/>
          <p:cNvSpPr/>
          <p:nvPr/>
        </p:nvSpPr>
        <p:spPr>
          <a:xfrm>
            <a:off x="1687783" y="437628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97635" y="41960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076040" y="402068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520869" y="452989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258073" y="385256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1116877" y="43605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1121097" y="418034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118062" y="400496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1113259" y="45141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124703" y="38368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696010" y="496049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905862" y="495566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084267" y="494963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529096" y="496290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266300" y="49508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a:off x="1945785" y="15714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2122376" y="1560516"/>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2305016" y="15714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a:off x="5961278" y="162121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993654" y="506231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350463" y="2219932"/>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501458" y="1436553"/>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44" name="TextBox 43"/>
          <p:cNvSpPr txBox="1"/>
          <p:nvPr/>
        </p:nvSpPr>
        <p:spPr>
          <a:xfrm>
            <a:off x="7939086" y="5062313"/>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45" name="Oval 44"/>
          <p:cNvSpPr/>
          <p:nvPr/>
        </p:nvSpPr>
        <p:spPr>
          <a:xfrm>
            <a:off x="6493463" y="43440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703315" y="416387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881720" y="39884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326549" y="449770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7063753" y="38203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566278" y="44599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776130" y="427975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6954535" y="41043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6399364" y="461358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136568" y="393624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922557" y="432837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926777" y="414815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923742" y="3972775"/>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918939" y="44819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930383" y="380465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6562650" y="499942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772502" y="499460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950907" y="498856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395736" y="500183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7132940" y="498978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p:nvPr/>
        </p:nvCxnSpPr>
        <p:spPr>
          <a:xfrm flipH="1">
            <a:off x="6435048"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a:off x="6611638"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a:off x="6812425"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6989016" y="159944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7171656" y="1610334"/>
            <a:ext cx="36286" cy="4251476"/>
          </a:xfrm>
          <a:prstGeom prst="line">
            <a:avLst/>
          </a:prstGeom>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7976823" y="33788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8186675" y="319867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8365080" y="302329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7809909" y="353250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8547113" y="2855174"/>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8049638" y="34947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8259490" y="3314552"/>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8437895" y="313917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882724" y="364838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8619928" y="297104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3696809" y="6087551"/>
            <a:ext cx="3162494" cy="338554"/>
          </a:xfrm>
          <a:prstGeom prst="rect">
            <a:avLst/>
          </a:prstGeom>
        </p:spPr>
        <p:txBody>
          <a:bodyPr wrap="none">
            <a:spAutoFit/>
          </a:bodyPr>
          <a:lstStyle/>
          <a:p>
            <a:r>
              <a:rPr lang="en-US" sz="800" dirty="0"/>
              <a:t>Fisher but Simpson, </a:t>
            </a:r>
            <a:r>
              <a:rPr lang="en-US" sz="800" dirty="0" err="1"/>
              <a:t>Neyman</a:t>
            </a:r>
            <a:r>
              <a:rPr lang="en-US" sz="800" dirty="0"/>
              <a:t> but </a:t>
            </a:r>
            <a:r>
              <a:rPr lang="en-US" sz="800" dirty="0" err="1"/>
              <a:t>Berkson</a:t>
            </a:r>
            <a:endParaRPr lang="en-US" sz="800" dirty="0"/>
          </a:p>
          <a:p>
            <a:r>
              <a:rPr lang="en-US" sz="800" dirty="0"/>
              <a:t>Actually, this should be a 2 x 2 table of graphs (with/without each bias).</a:t>
            </a:r>
          </a:p>
        </p:txBody>
      </p:sp>
      <p:cxnSp>
        <p:nvCxnSpPr>
          <p:cNvPr id="89" name="Straight Connector 88"/>
          <p:cNvCxnSpPr/>
          <p:nvPr/>
        </p:nvCxnSpPr>
        <p:spPr>
          <a:xfrm>
            <a:off x="163557" y="4414674"/>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79745" y="4565838"/>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950045" y="385256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942029" y="4004961"/>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974117" y="419746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992837" y="4363233"/>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958085" y="4515633"/>
            <a:ext cx="398538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2880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8900" y="0"/>
            <a:ext cx="8963247" cy="6858000"/>
          </a:xfrm>
          <a:prstGeom prst="rect">
            <a:avLst/>
          </a:prstGeom>
        </p:spPr>
      </p:pic>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Stochastic proof by contradiction.</a:t>
            </a:r>
          </a:p>
          <a:p>
            <a:pPr lvl="1" algn="ctr" defTabSz="457200" rtl="0">
              <a:spcBef>
                <a:spcPct val="0"/>
              </a:spcBef>
            </a:pPr>
            <a:r>
              <a:rPr lang="en-US" dirty="0"/>
              <a:t>Gene-level (DE, MCP)</a:t>
            </a:r>
          </a:p>
          <a:p>
            <a:pPr lvl="1" algn="ctr" defTabSz="457200" rtl="0">
              <a:spcBef>
                <a:spcPct val="0"/>
              </a:spcBef>
            </a:pPr>
            <a:r>
              <a:rPr lang="en-US" dirty="0"/>
              <a:t>Set-level (MCP if multiple sets)</a:t>
            </a:r>
          </a:p>
          <a:p>
            <a:pPr lvl="1" algn="ctr" defTabSz="457200" rtl="0">
              <a:spcBef>
                <a:spcPct val="0"/>
              </a:spcBef>
            </a:pPr>
            <a:r>
              <a:rPr lang="en-US" dirty="0"/>
              <a:t>Network-level</a:t>
            </a:r>
          </a:p>
        </p:txBody>
      </p:sp>
    </p:spTree>
    <p:extLst>
      <p:ext uri="{BB962C8B-B14F-4D97-AF65-F5344CB8AC3E}">
        <p14:creationId xmlns:p14="http://schemas.microsoft.com/office/powerpoint/2010/main" val="996327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88900" y="0"/>
            <a:ext cx="8963247" cy="6858000"/>
          </a:xfrm>
          <a:prstGeom prst="rect">
            <a:avLst/>
          </a:prstGeom>
        </p:spPr>
      </p:pic>
    </p:spTree>
    <p:extLst>
      <p:ext uri="{BB962C8B-B14F-4D97-AF65-F5344CB8AC3E}">
        <p14:creationId xmlns:p14="http://schemas.microsoft.com/office/powerpoint/2010/main" val="996327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0" y="0"/>
            <a:ext cx="8963247" cy="6858000"/>
          </a:xfrm>
          <a:prstGeom prst="rect">
            <a:avLst/>
          </a:prstGeom>
        </p:spPr>
      </p:pic>
    </p:spTree>
    <p:extLst>
      <p:ext uri="{BB962C8B-B14F-4D97-AF65-F5344CB8AC3E}">
        <p14:creationId xmlns:p14="http://schemas.microsoft.com/office/powerpoint/2010/main" val="3569995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0" y="0"/>
            <a:ext cx="8963247" cy="6858000"/>
          </a:xfrm>
          <a:prstGeom prst="rect">
            <a:avLst/>
          </a:prstGeom>
        </p:spPr>
      </p:pic>
    </p:spTree>
    <p:extLst>
      <p:ext uri="{BB962C8B-B14F-4D97-AF65-F5344CB8AC3E}">
        <p14:creationId xmlns:p14="http://schemas.microsoft.com/office/powerpoint/2010/main" val="3569995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a:t>
            </a:r>
          </a:p>
        </p:txBody>
      </p:sp>
      <p:sp>
        <p:nvSpPr>
          <p:cNvPr id="4" name="Content Placeholder 3"/>
          <p:cNvSpPr>
            <a:spLocks noGrp="1"/>
          </p:cNvSpPr>
          <p:nvPr>
            <p:ph idx="1"/>
          </p:nvPr>
        </p:nvSpPr>
        <p:spPr>
          <a:xfrm>
            <a:off x="457200" y="1600200"/>
            <a:ext cx="8229600" cy="3145476"/>
          </a:xfrm>
          <a:prstGeom prst="rect">
            <a:avLst/>
          </a:prstGeom>
        </p:spPr>
        <p:txBody>
          <a:bodyPr>
            <a:spAutoFit/>
          </a:bodyPr>
          <a:lstStyle/>
          <a:p>
            <a:r>
              <a:rPr lang="en-US" dirty="0"/>
              <a:t>Fisher’s finite-sample </a:t>
            </a:r>
          </a:p>
          <a:p>
            <a:r>
              <a:rPr lang="en-US" dirty="0" err="1"/>
              <a:t>Neyman</a:t>
            </a:r>
            <a:r>
              <a:rPr lang="en-US" dirty="0"/>
              <a:t>/Rubin super-population</a:t>
            </a:r>
          </a:p>
          <a:p>
            <a:pPr lvl="1"/>
            <a:r>
              <a:rPr lang="en-US" dirty="0"/>
              <a:t>interval estimation requires additional assumptions beyond what is required for testing the causal null hypothesis</a:t>
            </a:r>
          </a:p>
          <a:p>
            <a:r>
              <a:rPr lang="en-US" i="1" dirty="0" err="1"/>
              <a:t>etc</a:t>
            </a:r>
            <a:r>
              <a:rPr lang="en-US" i="1" dirty="0"/>
              <a:t>, </a:t>
            </a:r>
            <a:r>
              <a:rPr lang="is-IS" i="1" dirty="0"/>
              <a:t>…</a:t>
            </a:r>
            <a:endParaRPr lang="en-US" i="1" dirty="0"/>
          </a:p>
        </p:txBody>
      </p:sp>
    </p:spTree>
    <p:extLst>
      <p:ext uri="{BB962C8B-B14F-4D97-AF65-F5344CB8AC3E}">
        <p14:creationId xmlns:p14="http://schemas.microsoft.com/office/powerpoint/2010/main" val="1489482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Identification</a:t>
            </a:r>
          </a:p>
        </p:txBody>
      </p:sp>
      <p:sp>
        <p:nvSpPr>
          <p:cNvPr id="3" name="Content Placeholder 2"/>
          <p:cNvSpPr>
            <a:spLocks noGrp="1"/>
          </p:cNvSpPr>
          <p:nvPr>
            <p:ph idx="1"/>
          </p:nvPr>
        </p:nvSpPr>
        <p:spPr/>
        <p:txBody>
          <a:bodyPr/>
          <a:lstStyle/>
          <a:p>
            <a:r>
              <a:rPr lang="en-US" dirty="0">
                <a:solidFill>
                  <a:schemeClr val="bg1">
                    <a:lumMod val="75000"/>
                  </a:schemeClr>
                </a:solidFill>
              </a:rPr>
              <a:t>Randomization</a:t>
            </a:r>
          </a:p>
          <a:p>
            <a:r>
              <a:rPr lang="en-US" dirty="0"/>
              <a:t>Conditioning</a:t>
            </a:r>
          </a:p>
          <a:p>
            <a:r>
              <a:rPr lang="en-US" dirty="0">
                <a:solidFill>
                  <a:schemeClr val="bg1">
                    <a:lumMod val="75000"/>
                  </a:schemeClr>
                </a:solidFill>
              </a:rPr>
              <a:t>Instrumental variables</a:t>
            </a:r>
          </a:p>
          <a:p>
            <a:r>
              <a:rPr lang="en-US" dirty="0">
                <a:solidFill>
                  <a:schemeClr val="bg1">
                    <a:lumMod val="75000"/>
                  </a:schemeClr>
                </a:solidFill>
              </a:rPr>
              <a:t>Inverse-probability</a:t>
            </a:r>
          </a:p>
        </p:txBody>
      </p:sp>
      <p:sp>
        <p:nvSpPr>
          <p:cNvPr id="4" name="TextBox 3"/>
          <p:cNvSpPr txBox="1"/>
          <p:nvPr/>
        </p:nvSpPr>
        <p:spPr>
          <a:xfrm>
            <a:off x="3717703" y="2044552"/>
            <a:ext cx="2005677" cy="369332"/>
          </a:xfrm>
          <a:prstGeom prst="rect">
            <a:avLst/>
          </a:prstGeom>
          <a:noFill/>
        </p:spPr>
        <p:txBody>
          <a:bodyPr wrap="none" rtlCol="0">
            <a:spAutoFit/>
          </a:bodyPr>
          <a:lstStyle/>
          <a:p>
            <a:r>
              <a:rPr lang="en-US" dirty="0"/>
              <a:t>{X : T      (Y</a:t>
            </a:r>
            <a:r>
              <a:rPr lang="en-US" baseline="-25000" dirty="0"/>
              <a:t>0</a:t>
            </a:r>
            <a:r>
              <a:rPr lang="en-US" dirty="0"/>
              <a:t>, Y</a:t>
            </a:r>
            <a:r>
              <a:rPr lang="en-US" baseline="-25000" dirty="0"/>
              <a:t>1</a:t>
            </a:r>
            <a:r>
              <a:rPr lang="en-US" dirty="0"/>
              <a:t>) | X}</a:t>
            </a:r>
          </a:p>
        </p:txBody>
      </p:sp>
      <p:cxnSp>
        <p:nvCxnSpPr>
          <p:cNvPr id="5" name="Straight Connector 4"/>
          <p:cNvCxnSpPr/>
          <p:nvPr/>
        </p:nvCxnSpPr>
        <p:spPr>
          <a:xfrm>
            <a:off x="4297036" y="2317318"/>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393732" y="2155920"/>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457004" y="2155920"/>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717703" y="2485373"/>
            <a:ext cx="2262158" cy="369332"/>
          </a:xfrm>
          <a:prstGeom prst="rect">
            <a:avLst/>
          </a:prstGeom>
          <a:noFill/>
        </p:spPr>
        <p:txBody>
          <a:bodyPr wrap="none" rtlCol="0">
            <a:spAutoFit/>
          </a:bodyPr>
          <a:lstStyle/>
          <a:p>
            <a:r>
              <a:rPr lang="en-US" dirty="0"/>
              <a:t>{X : T      (Y</a:t>
            </a:r>
            <a:r>
              <a:rPr lang="en-US" baseline="-25000" dirty="0"/>
              <a:t>0</a:t>
            </a:r>
            <a:r>
              <a:rPr lang="en-US" dirty="0"/>
              <a:t>, Y</a:t>
            </a:r>
            <a:r>
              <a:rPr lang="en-US" baseline="-25000" dirty="0"/>
              <a:t>1</a:t>
            </a:r>
            <a:r>
              <a:rPr lang="en-US" dirty="0"/>
              <a:t>) | e(X)}</a:t>
            </a:r>
          </a:p>
        </p:txBody>
      </p:sp>
      <p:cxnSp>
        <p:nvCxnSpPr>
          <p:cNvPr id="9" name="Straight Connector 8"/>
          <p:cNvCxnSpPr/>
          <p:nvPr/>
        </p:nvCxnSpPr>
        <p:spPr>
          <a:xfrm>
            <a:off x="4297036" y="2758139"/>
            <a:ext cx="24510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4393732" y="2596741"/>
            <a:ext cx="0" cy="15725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57004" y="2596741"/>
            <a:ext cx="0" cy="1576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6976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75148" cy="369332"/>
          </a:xfrm>
          <a:prstGeom prst="rect">
            <a:avLst/>
          </a:prstGeom>
          <a:noFill/>
        </p:spPr>
        <p:txBody>
          <a:bodyPr wrap="none" rtlCol="0">
            <a:spAutoFit/>
          </a:bodyPr>
          <a:lstStyle/>
          <a:p>
            <a:r>
              <a:rPr lang="en-US" dirty="0"/>
              <a:t>Y</a:t>
            </a:r>
            <a:r>
              <a:rPr lang="en-US" baseline="-25000" dirty="0"/>
              <a:t>0</a:t>
            </a:r>
            <a:endParaRPr lang="en-US" dirty="0"/>
          </a:p>
        </p:txBody>
      </p:sp>
      <p:sp>
        <p:nvSpPr>
          <p:cNvPr id="13" name="TextBox 12"/>
          <p:cNvSpPr txBox="1"/>
          <p:nvPr/>
        </p:nvSpPr>
        <p:spPr>
          <a:xfrm>
            <a:off x="5946019" y="4203095"/>
            <a:ext cx="377026" cy="369332"/>
          </a:xfrm>
          <a:prstGeom prst="rect">
            <a:avLst/>
          </a:prstGeom>
          <a:noFill/>
        </p:spPr>
        <p:txBody>
          <a:bodyPr wrap="none" rtlCol="0">
            <a:spAutoFit/>
          </a:bodyPr>
          <a:lstStyle/>
          <a:p>
            <a:r>
              <a:rPr lang="en-US" dirty="0"/>
              <a:t>Y</a:t>
            </a:r>
            <a:r>
              <a:rPr lang="en-US" baseline="-25000" dirty="0"/>
              <a:t>1</a:t>
            </a:r>
            <a:endParaRPr lang="en-US" dirty="0"/>
          </a:p>
        </p:txBody>
      </p:sp>
      <p:sp>
        <p:nvSpPr>
          <p:cNvPr id="14" name="Oval 13"/>
          <p:cNvSpPr/>
          <p:nvPr/>
        </p:nvSpPr>
        <p:spPr>
          <a:xfrm>
            <a:off x="3362476"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572328"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3581455" y="414261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p:cNvCxnSpPr/>
          <p:nvPr/>
        </p:nvCxnSpPr>
        <p:spPr>
          <a:xfrm flipH="1">
            <a:off x="3628827" y="723809"/>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nvCxnSpPr>
        <p:spPr>
          <a:xfrm>
            <a:off x="1862667" y="3591524"/>
            <a:ext cx="4083352"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7701867" y="1701759"/>
            <a:ext cx="313166" cy="374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38"/>
          <p:cNvSpPr txBox="1"/>
          <p:nvPr/>
        </p:nvSpPr>
        <p:spPr>
          <a:xfrm>
            <a:off x="8656313" y="2584175"/>
            <a:ext cx="311172" cy="369332"/>
          </a:xfrm>
          <a:prstGeom prst="rect">
            <a:avLst/>
          </a:prstGeom>
          <a:noFill/>
        </p:spPr>
        <p:txBody>
          <a:bodyPr wrap="square" rtlCol="0">
            <a:spAutoFit/>
          </a:bodyPr>
          <a:lstStyle/>
          <a:p>
            <a:r>
              <a:rPr lang="en-US" dirty="0"/>
              <a:t>Y</a:t>
            </a:r>
          </a:p>
        </p:txBody>
      </p:sp>
      <p:sp>
        <p:nvSpPr>
          <p:cNvPr id="18" name="TextBox 39"/>
          <p:cNvSpPr txBox="1"/>
          <p:nvPr/>
        </p:nvSpPr>
        <p:spPr>
          <a:xfrm>
            <a:off x="6812047" y="2546984"/>
            <a:ext cx="399940" cy="369332"/>
          </a:xfrm>
          <a:prstGeom prst="rect">
            <a:avLst/>
          </a:prstGeom>
          <a:noFill/>
        </p:spPr>
        <p:txBody>
          <a:bodyPr wrap="square" rtlCol="0">
            <a:spAutoFit/>
          </a:bodyPr>
          <a:lstStyle/>
          <a:p>
            <a:r>
              <a:rPr lang="en-US" dirty="0"/>
              <a:t>T</a:t>
            </a:r>
          </a:p>
        </p:txBody>
      </p:sp>
      <p:sp>
        <p:nvSpPr>
          <p:cNvPr id="19" name="TextBox 40"/>
          <p:cNvSpPr txBox="1"/>
          <p:nvPr/>
        </p:nvSpPr>
        <p:spPr>
          <a:xfrm>
            <a:off x="7701867" y="1707263"/>
            <a:ext cx="425219" cy="369332"/>
          </a:xfrm>
          <a:prstGeom prst="rect">
            <a:avLst/>
          </a:prstGeom>
          <a:noFill/>
        </p:spPr>
        <p:txBody>
          <a:bodyPr wrap="square" rtlCol="0">
            <a:spAutoFit/>
          </a:bodyPr>
          <a:lstStyle/>
          <a:p>
            <a:r>
              <a:rPr lang="en-US" dirty="0"/>
              <a:t>B</a:t>
            </a:r>
          </a:p>
        </p:txBody>
      </p:sp>
      <p:cxnSp>
        <p:nvCxnSpPr>
          <p:cNvPr id="20" name="Straight Arrow Connector 41"/>
          <p:cNvCxnSpPr/>
          <p:nvPr/>
        </p:nvCxnSpPr>
        <p:spPr>
          <a:xfrm>
            <a:off x="8015033" y="2035587"/>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42"/>
          <p:cNvCxnSpPr/>
          <p:nvPr/>
        </p:nvCxnSpPr>
        <p:spPr>
          <a:xfrm flipH="1">
            <a:off x="7075330" y="2035587"/>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44"/>
          <p:cNvCxnSpPr/>
          <p:nvPr/>
        </p:nvCxnSpPr>
        <p:spPr>
          <a:xfrm>
            <a:off x="7211987" y="2755254"/>
            <a:ext cx="13583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8572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4219254" y="3837499"/>
            <a:ext cx="1761975" cy="369332"/>
          </a:xfrm>
          <a:prstGeom prst="rect">
            <a:avLst/>
          </a:prstGeom>
          <a:noFill/>
        </p:spPr>
        <p:txBody>
          <a:bodyPr wrap="square" rtlCol="0">
            <a:spAutoFit/>
          </a:bodyPr>
          <a:lstStyle/>
          <a:p>
            <a:r>
              <a:rPr lang="en-US" dirty="0"/>
              <a:t>M</a:t>
            </a:r>
          </a:p>
        </p:txBody>
      </p:sp>
      <p:sp>
        <p:nvSpPr>
          <p:cNvPr id="14" name="TextBox 13"/>
          <p:cNvSpPr txBox="1"/>
          <p:nvPr/>
        </p:nvSpPr>
        <p:spPr>
          <a:xfrm>
            <a:off x="5450012" y="4098967"/>
            <a:ext cx="1761975" cy="369332"/>
          </a:xfrm>
          <a:prstGeom prst="rect">
            <a:avLst/>
          </a:prstGeom>
          <a:noFill/>
        </p:spPr>
        <p:txBody>
          <a:bodyPr wrap="square" rtlCol="0">
            <a:spAutoFit/>
          </a:bodyPr>
          <a:lstStyle/>
          <a:p>
            <a:r>
              <a:rPr lang="en-US" dirty="0"/>
              <a:t>C</a:t>
            </a:r>
          </a:p>
        </p:txBody>
      </p:sp>
      <p:graphicFrame>
        <p:nvGraphicFramePr>
          <p:cNvPr id="26" name="Object 25"/>
          <p:cNvGraphicFramePr>
            <a:graphicFrameLocks noChangeAspect="1"/>
          </p:cNvGraphicFramePr>
          <p:nvPr>
            <p:extLst>
              <p:ext uri="{D42A27DB-BD31-4B8C-83A1-F6EECF244321}">
                <p14:modId xmlns:p14="http://schemas.microsoft.com/office/powerpoint/2010/main" val="4239905397"/>
              </p:ext>
            </p:extLst>
          </p:nvPr>
        </p:nvGraphicFramePr>
        <p:xfrm>
          <a:off x="611137" y="3438051"/>
          <a:ext cx="5422900" cy="3314700"/>
        </p:xfrm>
        <a:graphic>
          <a:graphicData uri="http://schemas.openxmlformats.org/presentationml/2006/ole">
            <mc:AlternateContent xmlns:mc="http://schemas.openxmlformats.org/markup-compatibility/2006">
              <mc:Choice xmlns:v="urn:schemas-microsoft-com:vml" Requires="v">
                <p:oleObj spid="_x0000_s14758" name="Document" r:id="rId4" imgW="5422900" imgH="3314700" progId="Word.Document.12">
                  <p:embed/>
                </p:oleObj>
              </mc:Choice>
              <mc:Fallback>
                <p:oleObj name="Document" r:id="rId4" imgW="5422900" imgH="3314700" progId="Word.Document.12">
                  <p:embed/>
                  <p:pic>
                    <p:nvPicPr>
                      <p:cNvPr id="0" name=""/>
                      <p:cNvPicPr/>
                      <p:nvPr/>
                    </p:nvPicPr>
                    <p:blipFill>
                      <a:blip r:embed="rId5"/>
                      <a:stretch>
                        <a:fillRect/>
                      </a:stretch>
                    </p:blipFill>
                    <p:spPr>
                      <a:xfrm>
                        <a:off x="611137" y="3438051"/>
                        <a:ext cx="5422900" cy="33147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666807521"/>
              </p:ext>
            </p:extLst>
          </p:nvPr>
        </p:nvGraphicFramePr>
        <p:xfrm>
          <a:off x="3840460" y="3642411"/>
          <a:ext cx="5422900" cy="1422400"/>
        </p:xfrm>
        <a:graphic>
          <a:graphicData uri="http://schemas.openxmlformats.org/presentationml/2006/ole">
            <mc:AlternateContent xmlns:mc="http://schemas.openxmlformats.org/markup-compatibility/2006">
              <mc:Choice xmlns:v="urn:schemas-microsoft-com:vml" Requires="v">
                <p:oleObj spid="_x0000_s14759" name="Document" r:id="rId6" imgW="5422900" imgH="1422400" progId="Word.Document.12">
                  <p:embed/>
                </p:oleObj>
              </mc:Choice>
              <mc:Fallback>
                <p:oleObj name="Document" r:id="rId6" imgW="5422900" imgH="1422400" progId="Word.Document.12">
                  <p:embed/>
                  <p:pic>
                    <p:nvPicPr>
                      <p:cNvPr id="0" name=""/>
                      <p:cNvPicPr/>
                      <p:nvPr/>
                    </p:nvPicPr>
                    <p:blipFill>
                      <a:blip r:embed="rId7"/>
                      <a:stretch>
                        <a:fillRect/>
                      </a:stretch>
                    </p:blipFill>
                    <p:spPr>
                      <a:xfrm>
                        <a:off x="3840460" y="3642411"/>
                        <a:ext cx="5422900" cy="1422400"/>
                      </a:xfrm>
                      <a:prstGeom prst="rect">
                        <a:avLst/>
                      </a:prstGeom>
                    </p:spPr>
                  </p:pic>
                </p:oleObj>
              </mc:Fallback>
            </mc:AlternateContent>
          </a:graphicData>
        </a:graphic>
      </p:graphicFrame>
      <p:sp>
        <p:nvSpPr>
          <p:cNvPr id="28" name="Rectangle 27"/>
          <p:cNvSpPr/>
          <p:nvPr/>
        </p:nvSpPr>
        <p:spPr>
          <a:xfrm>
            <a:off x="3790488" y="5093315"/>
            <a:ext cx="5394886" cy="1569660"/>
          </a:xfrm>
          <a:prstGeom prst="rect">
            <a:avLst/>
          </a:prstGeom>
        </p:spPr>
        <p:txBody>
          <a:bodyPr wrap="square">
            <a:spAutoFit/>
          </a:bodyPr>
          <a:lstStyle/>
          <a:p>
            <a:r>
              <a:rPr lang="en-US" sz="800" i="1" dirty="0"/>
              <a:t>Table 2: Our analysis of the relation between Chen, the CTRA gene set and its component subsets, with and without covariate adjustment (see Q1). This table presents p-values from a global score test on a </a:t>
            </a:r>
            <a:r>
              <a:rPr lang="en-US" sz="800" i="1" dirty="0" err="1"/>
              <a:t>hyperparameter</a:t>
            </a:r>
            <a:r>
              <a:rPr lang="en-US" sz="800" i="1" dirty="0"/>
              <a:t> in an empirical Bayesian model, and is an alternative to classical tests of a point null hypothesis against a high dimensional alternative, even when the number of genes exceeds the number of samples. This test has optimal expected power in the </a:t>
            </a:r>
            <a:r>
              <a:rPr lang="en-US" sz="800" i="1" dirty="0" err="1"/>
              <a:t>neighbourhood</a:t>
            </a:r>
            <a:r>
              <a:rPr lang="en-US" sz="800" i="1" dirty="0"/>
              <a:t> of the null hypothesis. We used a permutation null distribution which requires the assumption that there is no relationship between gene expressions on the one hand, the covariates (</a:t>
            </a:r>
            <a:r>
              <a:rPr lang="en-US" sz="800" i="1" dirty="0" err="1"/>
              <a:t>bmi</a:t>
            </a:r>
            <a:r>
              <a:rPr lang="en-US" sz="800" i="1" dirty="0"/>
              <a:t>, sex and race) and the censoring mechanism on the other hand: permuting destroys these associations. The main advantage of the permutation-based P-value is that it gives an ‘exact’ P-value, which is guaranteed to keep the alpha level provided enough permutations are used. This is especially useful for smaller sample sizes like ours, where we may not trust the normality of the distribution of our score statistic. Note that a significant global test does not mean that every interferon gene is associated with Chen. It means that the subjects with similar Chen have relatively similar CTRA interferon expression profile. It also means that there is potential to predict Chen from interferon gene expression.</a:t>
            </a:r>
          </a:p>
        </p:txBody>
      </p:sp>
      <p:sp>
        <p:nvSpPr>
          <p:cNvPr id="38" name="Rectangle 37"/>
          <p:cNvSpPr/>
          <p:nvPr/>
        </p:nvSpPr>
        <p:spPr>
          <a:xfrm>
            <a:off x="7701867" y="1686818"/>
            <a:ext cx="313166" cy="374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8656313" y="2569234"/>
            <a:ext cx="311172" cy="369332"/>
          </a:xfrm>
          <a:prstGeom prst="rect">
            <a:avLst/>
          </a:prstGeom>
          <a:noFill/>
        </p:spPr>
        <p:txBody>
          <a:bodyPr wrap="square" rtlCol="0">
            <a:spAutoFit/>
          </a:bodyPr>
          <a:lstStyle/>
          <a:p>
            <a:r>
              <a:rPr lang="en-US" dirty="0"/>
              <a:t>Y</a:t>
            </a:r>
          </a:p>
        </p:txBody>
      </p:sp>
      <p:sp>
        <p:nvSpPr>
          <p:cNvPr id="40" name="TextBox 39"/>
          <p:cNvSpPr txBox="1"/>
          <p:nvPr/>
        </p:nvSpPr>
        <p:spPr>
          <a:xfrm>
            <a:off x="6812047" y="2532043"/>
            <a:ext cx="399940" cy="369332"/>
          </a:xfrm>
          <a:prstGeom prst="rect">
            <a:avLst/>
          </a:prstGeom>
          <a:noFill/>
        </p:spPr>
        <p:txBody>
          <a:bodyPr wrap="square" rtlCol="0">
            <a:spAutoFit/>
          </a:bodyPr>
          <a:lstStyle/>
          <a:p>
            <a:r>
              <a:rPr lang="en-US" dirty="0"/>
              <a:t>T</a:t>
            </a:r>
          </a:p>
        </p:txBody>
      </p:sp>
      <p:sp>
        <p:nvSpPr>
          <p:cNvPr id="41" name="TextBox 40"/>
          <p:cNvSpPr txBox="1"/>
          <p:nvPr/>
        </p:nvSpPr>
        <p:spPr>
          <a:xfrm>
            <a:off x="7701867" y="1692322"/>
            <a:ext cx="425219" cy="369332"/>
          </a:xfrm>
          <a:prstGeom prst="rect">
            <a:avLst/>
          </a:prstGeom>
          <a:noFill/>
        </p:spPr>
        <p:txBody>
          <a:bodyPr wrap="square" rtlCol="0">
            <a:spAutoFit/>
          </a:bodyPr>
          <a:lstStyle/>
          <a:p>
            <a:r>
              <a:rPr lang="en-US" dirty="0"/>
              <a:t>B</a:t>
            </a:r>
          </a:p>
        </p:txBody>
      </p:sp>
      <p:cxnSp>
        <p:nvCxnSpPr>
          <p:cNvPr id="42" name="Straight Arrow Connector 41"/>
          <p:cNvCxnSpPr/>
          <p:nvPr/>
        </p:nvCxnSpPr>
        <p:spPr>
          <a:xfrm>
            <a:off x="8015033" y="2020646"/>
            <a:ext cx="653643" cy="598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a:off x="7075330" y="2020646"/>
            <a:ext cx="661397" cy="624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887116" y="1676453"/>
            <a:ext cx="1778627" cy="369332"/>
          </a:xfrm>
          <a:prstGeom prst="rect">
            <a:avLst/>
          </a:prstGeom>
          <a:noFill/>
        </p:spPr>
        <p:txBody>
          <a:bodyPr wrap="none" rtlCol="0">
            <a:spAutoFit/>
          </a:bodyPr>
          <a:lstStyle/>
          <a:p>
            <a:r>
              <a:rPr lang="en-US" dirty="0"/>
              <a:t>= (sex, race, </a:t>
            </a:r>
            <a:r>
              <a:rPr lang="en-US" dirty="0" err="1"/>
              <a:t>bmi</a:t>
            </a:r>
            <a:r>
              <a:rPr lang="en-US" dirty="0"/>
              <a:t>)</a:t>
            </a:r>
          </a:p>
        </p:txBody>
      </p:sp>
      <p:cxnSp>
        <p:nvCxnSpPr>
          <p:cNvPr id="45" name="Straight Arrow Connector 44"/>
          <p:cNvCxnSpPr/>
          <p:nvPr/>
        </p:nvCxnSpPr>
        <p:spPr>
          <a:xfrm>
            <a:off x="7211987" y="2740313"/>
            <a:ext cx="13583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9632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Reality check</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07920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370471" y="577335"/>
            <a:ext cx="300082" cy="369332"/>
          </a:xfrm>
          <a:prstGeom prst="rect">
            <a:avLst/>
          </a:prstGeom>
          <a:noFill/>
        </p:spPr>
        <p:txBody>
          <a:bodyPr wrap="none" rtlCol="0">
            <a:spAutoFit/>
          </a:bodyPr>
          <a:lstStyle/>
          <a:p>
            <a:r>
              <a:rPr lang="en-US" dirty="0"/>
              <a:t>Y</a:t>
            </a:r>
          </a:p>
        </p:txBody>
      </p:sp>
      <p:sp>
        <p:nvSpPr>
          <p:cNvPr id="13" name="TextBox 12"/>
          <p:cNvSpPr txBox="1"/>
          <p:nvPr/>
        </p:nvSpPr>
        <p:spPr>
          <a:xfrm>
            <a:off x="4198499" y="4644145"/>
            <a:ext cx="300082" cy="369332"/>
          </a:xfrm>
          <a:prstGeom prst="rect">
            <a:avLst/>
          </a:prstGeom>
          <a:noFill/>
        </p:spPr>
        <p:txBody>
          <a:bodyPr wrap="none" rtlCol="0">
            <a:spAutoFit/>
          </a:bodyPr>
          <a:lstStyle/>
          <a:p>
            <a:r>
              <a:rPr lang="en-US" dirty="0"/>
              <a:t>T</a:t>
            </a:r>
          </a:p>
        </p:txBody>
      </p:sp>
      <p:sp>
        <p:nvSpPr>
          <p:cNvPr id="25" name="Oval 24"/>
          <p:cNvSpPr/>
          <p:nvPr/>
        </p:nvSpPr>
        <p:spPr>
          <a:xfrm>
            <a:off x="361453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61875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1571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61091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2235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813410" y="25750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817630" y="23948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4595" y="22194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809792" y="27286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21236" y="20513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4809792" y="4203095"/>
            <a:ext cx="301660" cy="369332"/>
          </a:xfrm>
          <a:prstGeom prst="rect">
            <a:avLst/>
          </a:prstGeom>
          <a:noFill/>
        </p:spPr>
        <p:txBody>
          <a:bodyPr wrap="none" rtlCol="0">
            <a:spAutoFit/>
          </a:bodyPr>
          <a:lstStyle/>
          <a:p>
            <a:r>
              <a:rPr lang="en-US" dirty="0"/>
              <a:t>1</a:t>
            </a:r>
          </a:p>
        </p:txBody>
      </p:sp>
      <p:sp>
        <p:nvSpPr>
          <p:cNvPr id="58" name="TextBox 57"/>
          <p:cNvSpPr txBox="1"/>
          <p:nvPr/>
        </p:nvSpPr>
        <p:spPr>
          <a:xfrm>
            <a:off x="3512166" y="4203095"/>
            <a:ext cx="301660" cy="369332"/>
          </a:xfrm>
          <a:prstGeom prst="rect">
            <a:avLst/>
          </a:prstGeom>
          <a:noFill/>
        </p:spPr>
        <p:txBody>
          <a:bodyPr wrap="none" rtlCol="0">
            <a:spAutoFit/>
          </a:bodyPr>
          <a:lstStyle/>
          <a:p>
            <a:r>
              <a:rPr lang="en-US" dirty="0"/>
              <a:t>0</a:t>
            </a:r>
          </a:p>
        </p:txBody>
      </p:sp>
      <p:cxnSp>
        <p:nvCxnSpPr>
          <p:cNvPr id="62" name="Straight Arrow Connector 61"/>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4" name="TextBox 23"/>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30" name="Straight Arrow Connector 29"/>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15" name="Rectangle 14"/>
          <p:cNvSpPr/>
          <p:nvPr/>
        </p:nvSpPr>
        <p:spPr>
          <a:xfrm>
            <a:off x="6234404" y="1136496"/>
            <a:ext cx="3302000" cy="1754327"/>
          </a:xfrm>
          <a:prstGeom prst="rect">
            <a:avLst/>
          </a:prstGeom>
        </p:spPr>
        <p:txBody>
          <a:bodyPr wrap="square">
            <a:spAutoFit/>
          </a:bodyPr>
          <a:lstStyle/>
          <a:p>
            <a:r>
              <a:rPr lang="en-US" dirty="0"/>
              <a:t>Proximal/distal </a:t>
            </a:r>
          </a:p>
          <a:p>
            <a:r>
              <a:rPr lang="en-US" dirty="0"/>
              <a:t>Environmental</a:t>
            </a:r>
          </a:p>
          <a:p>
            <a:r>
              <a:rPr lang="en-US" dirty="0"/>
              <a:t>Brain</a:t>
            </a:r>
          </a:p>
          <a:p>
            <a:r>
              <a:rPr lang="en-US" dirty="0"/>
              <a:t>Cognitive</a:t>
            </a:r>
          </a:p>
          <a:p>
            <a:r>
              <a:rPr lang="en-US" dirty="0"/>
              <a:t>Molecular – KEGG DAG/TELIS</a:t>
            </a:r>
          </a:p>
          <a:p>
            <a:endParaRPr lang="en-US" dirty="0"/>
          </a:p>
        </p:txBody>
      </p:sp>
    </p:spTree>
    <p:extLst>
      <p:ext uri="{BB962C8B-B14F-4D97-AF65-F5344CB8AC3E}">
        <p14:creationId xmlns:p14="http://schemas.microsoft.com/office/powerpoint/2010/main" val="3198866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normAutofit fontScale="90000"/>
          </a:bodyPr>
          <a:lstStyle/>
          <a:p>
            <a:r>
              <a:rPr lang="en-US" dirty="0"/>
              <a:t>Correlation and causation in social genomics</a:t>
            </a:r>
          </a:p>
        </p:txBody>
      </p:sp>
      <p:sp>
        <p:nvSpPr>
          <p:cNvPr id="7" name="TextBox 6"/>
          <p:cNvSpPr txBox="1"/>
          <p:nvPr/>
        </p:nvSpPr>
        <p:spPr>
          <a:xfrm>
            <a:off x="3478812" y="2794000"/>
            <a:ext cx="2906164" cy="584776"/>
          </a:xfrm>
          <a:prstGeom prst="rect">
            <a:avLst/>
          </a:prstGeom>
          <a:noFill/>
        </p:spPr>
        <p:txBody>
          <a:bodyPr wrap="none" rtlCol="0">
            <a:spAutoFit/>
          </a:bodyPr>
          <a:lstStyle/>
          <a:p>
            <a:pPr algn="ctr"/>
            <a:r>
              <a:rPr lang="en-US" sz="3200" dirty="0"/>
              <a:t>Justin </a:t>
            </a:r>
            <a:r>
              <a:rPr lang="en-US" sz="3200" dirty="0" err="1"/>
              <a:t>Chumbley</a:t>
            </a:r>
            <a:endParaRPr lang="en-US" sz="3200" dirty="0"/>
          </a:p>
        </p:txBody>
      </p:sp>
    </p:spTree>
    <p:extLst>
      <p:ext uri="{BB962C8B-B14F-4D97-AF65-F5344CB8AC3E}">
        <p14:creationId xmlns:p14="http://schemas.microsoft.com/office/powerpoint/2010/main" val="34936156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2830291" y="762001"/>
            <a:ext cx="36286" cy="4251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862667" y="4203095"/>
            <a:ext cx="398538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838648" y="4263571"/>
            <a:ext cx="623112" cy="369332"/>
          </a:xfrm>
          <a:prstGeom prst="rect">
            <a:avLst/>
          </a:prstGeom>
          <a:noFill/>
        </p:spPr>
        <p:txBody>
          <a:bodyPr wrap="none" rtlCol="0">
            <a:spAutoFit/>
          </a:bodyPr>
          <a:lstStyle/>
          <a:p>
            <a:r>
              <a:rPr lang="en-US" dirty="0"/>
              <a:t>Y</a:t>
            </a:r>
            <a:r>
              <a:rPr lang="en-US" baseline="-25000" dirty="0"/>
              <a:t>0,M</a:t>
            </a:r>
            <a:r>
              <a:rPr lang="en-US" baseline="-45000" dirty="0"/>
              <a:t>1</a:t>
            </a:r>
          </a:p>
        </p:txBody>
      </p:sp>
      <p:sp>
        <p:nvSpPr>
          <p:cNvPr id="14" name="Oval 13"/>
          <p:cNvSpPr/>
          <p:nvPr/>
        </p:nvSpPr>
        <p:spPr>
          <a:xfrm>
            <a:off x="3931260" y="35560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141112" y="3375781"/>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19517" y="3200400"/>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764346" y="3709609"/>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01550" y="303227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089643" y="36298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299495" y="344963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77900" y="327425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922729" y="378346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659933" y="310613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791570" y="35402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95790" y="3360058"/>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2792755" y="3184677"/>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87952" y="3693886"/>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799396" y="3016553"/>
            <a:ext cx="114905" cy="12095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2219476" y="1360714"/>
            <a:ext cx="3628572" cy="3380619"/>
          </a:xfrm>
          <a:prstGeom prst="line">
            <a:avLst/>
          </a:prstGeom>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130063" y="724803"/>
            <a:ext cx="623112" cy="369332"/>
          </a:xfrm>
          <a:prstGeom prst="rect">
            <a:avLst/>
          </a:prstGeom>
          <a:noFill/>
        </p:spPr>
        <p:txBody>
          <a:bodyPr wrap="none" rtlCol="0">
            <a:spAutoFit/>
          </a:bodyPr>
          <a:lstStyle/>
          <a:p>
            <a:r>
              <a:rPr lang="en-US" dirty="0"/>
              <a:t>Y</a:t>
            </a:r>
            <a:r>
              <a:rPr lang="en-US" baseline="-25000" dirty="0"/>
              <a:t>0,M</a:t>
            </a:r>
            <a:r>
              <a:rPr lang="en-US" baseline="-45000" dirty="0"/>
              <a:t>0</a:t>
            </a:r>
          </a:p>
        </p:txBody>
      </p:sp>
      <p:sp>
        <p:nvSpPr>
          <p:cNvPr id="3" name="TextBox 2"/>
          <p:cNvSpPr txBox="1"/>
          <p:nvPr/>
        </p:nvSpPr>
        <p:spPr>
          <a:xfrm>
            <a:off x="7172960" y="4358640"/>
            <a:ext cx="1971040" cy="1200329"/>
          </a:xfrm>
          <a:prstGeom prst="rect">
            <a:avLst/>
          </a:prstGeom>
          <a:noFill/>
        </p:spPr>
        <p:txBody>
          <a:bodyPr wrap="square" rtlCol="0">
            <a:spAutoFit/>
          </a:bodyPr>
          <a:lstStyle/>
          <a:p>
            <a:r>
              <a:rPr lang="en-US" dirty="0"/>
              <a:t>Natural variation in response of M to treatment, across units.</a:t>
            </a:r>
          </a:p>
        </p:txBody>
      </p:sp>
      <p:cxnSp>
        <p:nvCxnSpPr>
          <p:cNvPr id="37" name="Straight Arrow Connector 36"/>
          <p:cNvCxnSpPr>
            <a:stCxn id="3" idx="1"/>
          </p:cNvCxnSpPr>
          <p:nvPr/>
        </p:nvCxnSpPr>
        <p:spPr>
          <a:xfrm flipH="1" flipV="1">
            <a:off x="5936526" y="4203104"/>
            <a:ext cx="1236434" cy="7557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40" name="TextBox 39"/>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41" name="Straight Arrow Connector 40"/>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498369" y="2664972"/>
            <a:ext cx="399940" cy="369332"/>
          </a:xfrm>
          <a:prstGeom prst="rect">
            <a:avLst/>
          </a:prstGeom>
          <a:noFill/>
        </p:spPr>
        <p:txBody>
          <a:bodyPr wrap="square" rtlCol="0">
            <a:spAutoFit/>
          </a:bodyPr>
          <a:lstStyle/>
          <a:p>
            <a:r>
              <a:rPr lang="en-US" dirty="0"/>
              <a:t>M</a:t>
            </a:r>
          </a:p>
        </p:txBody>
      </p:sp>
    </p:spTree>
    <p:extLst>
      <p:ext uri="{BB962C8B-B14F-4D97-AF65-F5344CB8AC3E}">
        <p14:creationId xmlns:p14="http://schemas.microsoft.com/office/powerpoint/2010/main" val="106107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20" name="TextBox 19"/>
          <p:cNvSpPr txBox="1"/>
          <p:nvPr/>
        </p:nvSpPr>
        <p:spPr>
          <a:xfrm>
            <a:off x="3422316" y="2849638"/>
            <a:ext cx="2969758" cy="923330"/>
          </a:xfrm>
          <a:prstGeom prst="rect">
            <a:avLst/>
          </a:prstGeom>
          <a:noFill/>
        </p:spPr>
        <p:txBody>
          <a:bodyPr wrap="none" rtlCol="0">
            <a:spAutoFit/>
          </a:bodyPr>
          <a:lstStyle/>
          <a:p>
            <a:r>
              <a:rPr lang="en-US" dirty="0"/>
              <a:t>Exclusion restrictions.</a:t>
            </a:r>
          </a:p>
          <a:p>
            <a:r>
              <a:rPr lang="en-US" dirty="0"/>
              <a:t>RCT assumptions not enough.</a:t>
            </a:r>
          </a:p>
          <a:p>
            <a:r>
              <a:rPr lang="en-US" dirty="0"/>
              <a:t>Heterogeneity.</a:t>
            </a:r>
          </a:p>
        </p:txBody>
      </p:sp>
    </p:spTree>
    <p:extLst>
      <p:ext uri="{BB962C8B-B14F-4D97-AF65-F5344CB8AC3E}">
        <p14:creationId xmlns:p14="http://schemas.microsoft.com/office/powerpoint/2010/main" val="2616064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sp>
        <p:nvSpPr>
          <p:cNvPr id="20" name="TextBox 19"/>
          <p:cNvSpPr txBox="1"/>
          <p:nvPr/>
        </p:nvSpPr>
        <p:spPr>
          <a:xfrm>
            <a:off x="3422316" y="2849638"/>
            <a:ext cx="2969758" cy="646331"/>
          </a:xfrm>
          <a:prstGeom prst="rect">
            <a:avLst/>
          </a:prstGeom>
          <a:noFill/>
        </p:spPr>
        <p:txBody>
          <a:bodyPr wrap="none" rtlCol="0">
            <a:spAutoFit/>
          </a:bodyPr>
          <a:lstStyle/>
          <a:p>
            <a:r>
              <a:rPr lang="en-US" dirty="0"/>
              <a:t>Exclusion restrictions.</a:t>
            </a:r>
          </a:p>
          <a:p>
            <a:r>
              <a:rPr lang="en-US" dirty="0"/>
              <a:t>RCT assumptions not enough.</a:t>
            </a:r>
          </a:p>
        </p:txBody>
      </p:sp>
    </p:spTree>
    <p:extLst>
      <p:ext uri="{BB962C8B-B14F-4D97-AF65-F5344CB8AC3E}">
        <p14:creationId xmlns:p14="http://schemas.microsoft.com/office/powerpoint/2010/main" val="17304204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402480"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sp>
        <p:nvSpPr>
          <p:cNvPr id="20" name="TextBox 19"/>
          <p:cNvSpPr txBox="1"/>
          <p:nvPr/>
        </p:nvSpPr>
        <p:spPr>
          <a:xfrm>
            <a:off x="3444598" y="3962253"/>
            <a:ext cx="1146468" cy="1015661"/>
          </a:xfrm>
          <a:prstGeom prst="rect">
            <a:avLst/>
          </a:prstGeom>
          <a:noFill/>
        </p:spPr>
        <p:txBody>
          <a:bodyPr wrap="none" rtlCol="0">
            <a:spAutoFit/>
          </a:bodyPr>
          <a:lstStyle/>
          <a:p>
            <a:r>
              <a:rPr lang="en-US" dirty="0"/>
              <a:t>Assume,</a:t>
            </a:r>
          </a:p>
          <a:p>
            <a:r>
              <a:rPr lang="en-US" dirty="0"/>
              <a:t>Y   = C</a:t>
            </a:r>
            <a:r>
              <a:rPr lang="en-US" baseline="-25000" dirty="0"/>
              <a:t>3</a:t>
            </a:r>
            <a:r>
              <a:rPr lang="en-US" sz="100" baseline="-25000" dirty="0"/>
              <a:t>11</a:t>
            </a:r>
            <a:endParaRPr lang="en-US" dirty="0"/>
          </a:p>
          <a:p>
            <a:r>
              <a:rPr lang="en-US" dirty="0"/>
              <a:t>M = T + C</a:t>
            </a:r>
            <a:r>
              <a:rPr lang="en-US" baseline="-25000" dirty="0"/>
              <a:t>3</a:t>
            </a:r>
            <a:r>
              <a:rPr lang="en-US" sz="100" baseline="-25000" dirty="0"/>
              <a:t>11</a:t>
            </a:r>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a:p>
            <a:endParaRPr lang="en-US" sz="100" baseline="-25000" dirty="0"/>
          </a:p>
        </p:txBody>
      </p:sp>
      <p:sp>
        <p:nvSpPr>
          <p:cNvPr id="2" name="TextBox 1"/>
          <p:cNvSpPr txBox="1"/>
          <p:nvPr/>
        </p:nvSpPr>
        <p:spPr>
          <a:xfrm>
            <a:off x="3431436" y="4712178"/>
            <a:ext cx="5176035" cy="1754327"/>
          </a:xfrm>
          <a:prstGeom prst="rect">
            <a:avLst/>
          </a:prstGeom>
          <a:noFill/>
        </p:spPr>
        <p:txBody>
          <a:bodyPr wrap="square" rtlCol="0">
            <a:spAutoFit/>
          </a:bodyPr>
          <a:lstStyle/>
          <a:p>
            <a:endParaRPr lang="en-US" dirty="0"/>
          </a:p>
          <a:p>
            <a:r>
              <a:rPr lang="en-US" dirty="0"/>
              <a:t>Adjusted treatment effect.</a:t>
            </a:r>
          </a:p>
          <a:p>
            <a:r>
              <a:rPr lang="en-US" dirty="0"/>
              <a:t>Compare T = 0/1 for matched units M = 0.</a:t>
            </a:r>
          </a:p>
          <a:p>
            <a:endParaRPr lang="en-US" dirty="0"/>
          </a:p>
          <a:p>
            <a:r>
              <a:rPr lang="en-US" dirty="0"/>
              <a:t>Y = C</a:t>
            </a:r>
            <a:r>
              <a:rPr lang="en-US" baseline="-25000" dirty="0"/>
              <a:t>3</a:t>
            </a:r>
            <a:r>
              <a:rPr lang="en-US" sz="100" baseline="-25000" dirty="0"/>
              <a:t>11</a:t>
            </a:r>
            <a:r>
              <a:rPr lang="en-US" dirty="0"/>
              <a:t> = M - T =  0</a:t>
            </a:r>
          </a:p>
          <a:p>
            <a:r>
              <a:rPr lang="en-US" dirty="0"/>
              <a:t>Y = C</a:t>
            </a:r>
            <a:r>
              <a:rPr lang="en-US" baseline="-25000" dirty="0"/>
              <a:t>3</a:t>
            </a:r>
            <a:r>
              <a:rPr lang="en-US" sz="100" baseline="-25000" dirty="0"/>
              <a:t>11</a:t>
            </a:r>
            <a:r>
              <a:rPr lang="en-US" dirty="0"/>
              <a:t> = M - T = -1</a:t>
            </a:r>
          </a:p>
        </p:txBody>
      </p:sp>
      <p:sp>
        <p:nvSpPr>
          <p:cNvPr id="13" name="TextBox 12"/>
          <p:cNvSpPr txBox="1"/>
          <p:nvPr/>
        </p:nvSpPr>
        <p:spPr>
          <a:xfrm>
            <a:off x="3422316" y="2849638"/>
            <a:ext cx="2969758" cy="1200329"/>
          </a:xfrm>
          <a:prstGeom prst="rect">
            <a:avLst/>
          </a:prstGeom>
          <a:noFill/>
        </p:spPr>
        <p:txBody>
          <a:bodyPr wrap="none" rtlCol="0">
            <a:spAutoFit/>
          </a:bodyPr>
          <a:lstStyle/>
          <a:p>
            <a:r>
              <a:rPr lang="en-US" dirty="0"/>
              <a:t>Exclusion restrictions.</a:t>
            </a:r>
          </a:p>
          <a:p>
            <a:r>
              <a:rPr lang="en-US" dirty="0"/>
              <a:t>Sequential </a:t>
            </a:r>
            <a:r>
              <a:rPr lang="en-US" dirty="0" err="1"/>
              <a:t>ignorability</a:t>
            </a:r>
            <a:r>
              <a:rPr lang="en-US" dirty="0"/>
              <a:t>.</a:t>
            </a:r>
          </a:p>
          <a:p>
            <a:r>
              <a:rPr lang="en-US" dirty="0"/>
              <a:t>RCT assumptions not enough.</a:t>
            </a:r>
          </a:p>
          <a:p>
            <a:r>
              <a:rPr lang="en-US" dirty="0"/>
              <a:t>Sequential </a:t>
            </a:r>
            <a:r>
              <a:rPr lang="en-US" dirty="0" err="1"/>
              <a:t>ignorability</a:t>
            </a:r>
            <a:r>
              <a:rPr lang="en-US" dirty="0"/>
              <a:t>.</a:t>
            </a:r>
          </a:p>
        </p:txBody>
      </p:sp>
    </p:spTree>
    <p:extLst>
      <p:ext uri="{BB962C8B-B14F-4D97-AF65-F5344CB8AC3E}">
        <p14:creationId xmlns:p14="http://schemas.microsoft.com/office/powerpoint/2010/main" val="18328447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p:cNvCxnSpPr/>
          <p:nvPr/>
        </p:nvCxnSpPr>
        <p:spPr>
          <a:xfrm flipV="1">
            <a:off x="7764432" y="3356663"/>
            <a:ext cx="653643" cy="6684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flipV="1">
            <a:off x="6856617" y="3381897"/>
            <a:ext cx="819170" cy="643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709230" y="2279231"/>
            <a:ext cx="101131" cy="7497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09230" y="2279231"/>
            <a:ext cx="650220" cy="2956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4" name="TextBox 33"/>
          <p:cNvSpPr txBox="1"/>
          <p:nvPr/>
        </p:nvSpPr>
        <p:spPr>
          <a:xfrm>
            <a:off x="7534085" y="4098967"/>
            <a:ext cx="471970" cy="369332"/>
          </a:xfrm>
          <a:prstGeom prst="rect">
            <a:avLst/>
          </a:prstGeom>
          <a:noFill/>
        </p:spPr>
        <p:txBody>
          <a:bodyPr wrap="square" rtlCol="0">
            <a:spAutoFit/>
          </a:bodyPr>
          <a:lstStyle/>
          <a:p>
            <a:r>
              <a:rPr lang="en-US" dirty="0"/>
              <a:t>C</a:t>
            </a:r>
            <a:r>
              <a:rPr lang="en-US" baseline="-25000" dirty="0"/>
              <a:t>1</a:t>
            </a:r>
            <a:r>
              <a:rPr lang="en-US" sz="100" baseline="-25000" dirty="0"/>
              <a:t>11</a:t>
            </a:r>
            <a:endParaRPr lang="en-US" dirty="0"/>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sp>
        <p:nvSpPr>
          <p:cNvPr id="36" name="TextBox 35"/>
          <p:cNvSpPr txBox="1"/>
          <p:nvPr/>
        </p:nvSpPr>
        <p:spPr>
          <a:xfrm>
            <a:off x="6542419" y="1845453"/>
            <a:ext cx="471970" cy="369332"/>
          </a:xfrm>
          <a:prstGeom prst="rect">
            <a:avLst/>
          </a:prstGeom>
          <a:noFill/>
        </p:spPr>
        <p:txBody>
          <a:bodyPr wrap="square" rtlCol="0">
            <a:spAutoFit/>
          </a:bodyPr>
          <a:lstStyle/>
          <a:p>
            <a:r>
              <a:rPr lang="en-US" dirty="0"/>
              <a:t>C</a:t>
            </a:r>
            <a:r>
              <a:rPr lang="en-US" baseline="-25000" dirty="0"/>
              <a:t>2</a:t>
            </a:r>
            <a:r>
              <a:rPr lang="en-US" sz="100" baseline="-25000" dirty="0"/>
              <a:t>12</a:t>
            </a:r>
            <a:endParaRPr lang="en-US" dirty="0"/>
          </a:p>
        </p:txBody>
      </p:sp>
    </p:spTree>
    <p:extLst>
      <p:ext uri="{BB962C8B-B14F-4D97-AF65-F5344CB8AC3E}">
        <p14:creationId xmlns:p14="http://schemas.microsoft.com/office/powerpoint/2010/main" val="451113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graphicFrame>
        <p:nvGraphicFramePr>
          <p:cNvPr id="39" name="Object 38"/>
          <p:cNvGraphicFramePr>
            <a:graphicFrameLocks noChangeAspect="1"/>
          </p:cNvGraphicFramePr>
          <p:nvPr>
            <p:extLst>
              <p:ext uri="{D42A27DB-BD31-4B8C-83A1-F6EECF244321}">
                <p14:modId xmlns:p14="http://schemas.microsoft.com/office/powerpoint/2010/main" val="3177408157"/>
              </p:ext>
            </p:extLst>
          </p:nvPr>
        </p:nvGraphicFramePr>
        <p:xfrm>
          <a:off x="3420294" y="4696733"/>
          <a:ext cx="5422900" cy="1866900"/>
        </p:xfrm>
        <a:graphic>
          <a:graphicData uri="http://schemas.openxmlformats.org/presentationml/2006/ole">
            <mc:AlternateContent xmlns:mc="http://schemas.openxmlformats.org/markup-compatibility/2006">
              <mc:Choice xmlns:v="urn:schemas-microsoft-com:vml" Requires="v">
                <p:oleObj spid="_x0000_s9902" name="Document" r:id="rId3" imgW="5422900" imgH="1866900" progId="Word.Document.12">
                  <p:embed/>
                </p:oleObj>
              </mc:Choice>
              <mc:Fallback>
                <p:oleObj name="Document" r:id="rId3" imgW="5422900" imgH="1866900" progId="Word.Document.12">
                  <p:embed/>
                  <p:pic>
                    <p:nvPicPr>
                      <p:cNvPr id="0" name=""/>
                      <p:cNvPicPr/>
                      <p:nvPr/>
                    </p:nvPicPr>
                    <p:blipFill>
                      <a:blip r:embed="rId4"/>
                      <a:stretch>
                        <a:fillRect/>
                      </a:stretch>
                    </p:blipFill>
                    <p:spPr>
                      <a:xfrm>
                        <a:off x="3420294" y="4696733"/>
                        <a:ext cx="5422900" cy="1866900"/>
                      </a:xfrm>
                      <a:prstGeom prst="rect">
                        <a:avLst/>
                      </a:prstGeom>
                    </p:spPr>
                  </p:pic>
                </p:oleObj>
              </mc:Fallback>
            </mc:AlternateContent>
          </a:graphicData>
        </a:graphic>
      </p:graphicFrame>
      <p:pic>
        <p:nvPicPr>
          <p:cNvPr id="40" name="Picture"/>
          <p:cNvPicPr/>
          <p:nvPr/>
        </p:nvPicPr>
        <p:blipFill>
          <a:blip r:embed="rId5"/>
          <a:stretch>
            <a:fillRect/>
          </a:stretch>
        </p:blipFill>
        <p:spPr bwMode="auto">
          <a:xfrm>
            <a:off x="2948992" y="2091830"/>
            <a:ext cx="2794000" cy="1884948"/>
          </a:xfrm>
          <a:prstGeom prst="rect">
            <a:avLst/>
          </a:prstGeom>
          <a:noFill/>
          <a:ln w="9525">
            <a:noFill/>
            <a:headEnd/>
            <a:tailEnd/>
          </a:ln>
        </p:spPr>
      </p:pic>
      <p:sp>
        <p:nvSpPr>
          <p:cNvPr id="20" name="TextBox 19"/>
          <p:cNvSpPr txBox="1"/>
          <p:nvPr/>
        </p:nvSpPr>
        <p:spPr>
          <a:xfrm>
            <a:off x="8548156" y="6642556"/>
            <a:ext cx="590075" cy="215444"/>
          </a:xfrm>
          <a:prstGeom prst="rect">
            <a:avLst/>
          </a:prstGeom>
          <a:noFill/>
        </p:spPr>
        <p:txBody>
          <a:bodyPr wrap="none" rtlCol="0">
            <a:spAutoFit/>
          </a:bodyPr>
          <a:lstStyle/>
          <a:p>
            <a:r>
              <a:rPr lang="en-US" sz="800" dirty="0" err="1"/>
              <a:t>marginals</a:t>
            </a:r>
            <a:endParaRPr lang="en-US" sz="800" dirty="0"/>
          </a:p>
        </p:txBody>
      </p:sp>
    </p:spTree>
    <p:extLst>
      <p:ext uri="{BB962C8B-B14F-4D97-AF65-F5344CB8AC3E}">
        <p14:creationId xmlns:p14="http://schemas.microsoft.com/office/powerpoint/2010/main" val="3995679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7770070" y="2352842"/>
            <a:ext cx="648005" cy="301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391339" y="2367400"/>
            <a:ext cx="67376" cy="587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39650" y="3258512"/>
            <a:ext cx="14784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58715" y="2987331"/>
            <a:ext cx="311172" cy="369332"/>
          </a:xfrm>
          <a:prstGeom prst="rect">
            <a:avLst/>
          </a:prstGeom>
          <a:noFill/>
        </p:spPr>
        <p:txBody>
          <a:bodyPr wrap="square" rtlCol="0">
            <a:spAutoFit/>
          </a:bodyPr>
          <a:lstStyle/>
          <a:p>
            <a:r>
              <a:rPr lang="en-US" dirty="0"/>
              <a:t>Y</a:t>
            </a:r>
          </a:p>
        </p:txBody>
      </p:sp>
      <p:sp>
        <p:nvSpPr>
          <p:cNvPr id="21" name="TextBox 20"/>
          <p:cNvSpPr txBox="1"/>
          <p:nvPr/>
        </p:nvSpPr>
        <p:spPr>
          <a:xfrm>
            <a:off x="6614449" y="2950140"/>
            <a:ext cx="399940" cy="369332"/>
          </a:xfrm>
          <a:prstGeom prst="rect">
            <a:avLst/>
          </a:prstGeom>
          <a:noFill/>
        </p:spPr>
        <p:txBody>
          <a:bodyPr wrap="square" rtlCol="0">
            <a:spAutoFit/>
          </a:bodyPr>
          <a:lstStyle/>
          <a:p>
            <a:r>
              <a:rPr lang="en-US" dirty="0"/>
              <a:t>T</a:t>
            </a:r>
          </a:p>
        </p:txBody>
      </p:sp>
      <p:cxnSp>
        <p:nvCxnSpPr>
          <p:cNvPr id="22" name="Straight Arrow Connector 21"/>
          <p:cNvCxnSpPr/>
          <p:nvPr/>
        </p:nvCxnSpPr>
        <p:spPr>
          <a:xfrm>
            <a:off x="7955280" y="2889180"/>
            <a:ext cx="475158"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973749" y="2849638"/>
            <a:ext cx="475158" cy="2242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498369" y="2664972"/>
            <a:ext cx="399940" cy="369332"/>
          </a:xfrm>
          <a:prstGeom prst="rect">
            <a:avLst/>
          </a:prstGeom>
          <a:noFill/>
        </p:spPr>
        <p:txBody>
          <a:bodyPr wrap="square" rtlCol="0">
            <a:spAutoFit/>
          </a:bodyPr>
          <a:lstStyle/>
          <a:p>
            <a:r>
              <a:rPr lang="en-US" dirty="0"/>
              <a:t>M</a:t>
            </a:r>
          </a:p>
        </p:txBody>
      </p:sp>
      <p:sp>
        <p:nvSpPr>
          <p:cNvPr id="35" name="TextBox 34"/>
          <p:cNvSpPr txBox="1"/>
          <p:nvPr/>
        </p:nvSpPr>
        <p:spPr>
          <a:xfrm>
            <a:off x="8380987" y="1878387"/>
            <a:ext cx="471970" cy="369332"/>
          </a:xfrm>
          <a:prstGeom prst="rect">
            <a:avLst/>
          </a:prstGeom>
          <a:noFill/>
        </p:spPr>
        <p:txBody>
          <a:bodyPr wrap="square" rtlCol="0">
            <a:spAutoFit/>
          </a:bodyPr>
          <a:lstStyle/>
          <a:p>
            <a:r>
              <a:rPr lang="en-US" dirty="0"/>
              <a:t>C</a:t>
            </a:r>
            <a:r>
              <a:rPr lang="en-US" baseline="-25000" dirty="0"/>
              <a:t>3</a:t>
            </a:r>
            <a:r>
              <a:rPr lang="en-US" sz="100" baseline="-25000" dirty="0"/>
              <a:t>11</a:t>
            </a:r>
            <a:endParaRPr lang="en-US" dirty="0"/>
          </a:p>
        </p:txBody>
      </p:sp>
      <p:graphicFrame>
        <p:nvGraphicFramePr>
          <p:cNvPr id="25" name="Object 24"/>
          <p:cNvGraphicFramePr>
            <a:graphicFrameLocks noChangeAspect="1"/>
          </p:cNvGraphicFramePr>
          <p:nvPr>
            <p:extLst>
              <p:ext uri="{D42A27DB-BD31-4B8C-83A1-F6EECF244321}">
                <p14:modId xmlns:p14="http://schemas.microsoft.com/office/powerpoint/2010/main" val="599022893"/>
              </p:ext>
            </p:extLst>
          </p:nvPr>
        </p:nvGraphicFramePr>
        <p:xfrm>
          <a:off x="-121304" y="677053"/>
          <a:ext cx="5462517" cy="825500"/>
        </p:xfrm>
        <a:graphic>
          <a:graphicData uri="http://schemas.openxmlformats.org/presentationml/2006/ole">
            <mc:AlternateContent xmlns:mc="http://schemas.openxmlformats.org/markup-compatibility/2006">
              <mc:Choice xmlns:v="urn:schemas-microsoft-com:vml" Requires="v">
                <p:oleObj spid="_x0000_s14326" name="Document" r:id="rId3" imgW="5270500" imgH="825500" progId="Word.Document.12">
                  <p:embed/>
                </p:oleObj>
              </mc:Choice>
              <mc:Fallback>
                <p:oleObj name="Document" r:id="rId3" imgW="5270500" imgH="825500" progId="Word.Document.12">
                  <p:embed/>
                  <p:pic>
                    <p:nvPicPr>
                      <p:cNvPr id="0" name=""/>
                      <p:cNvPicPr/>
                      <p:nvPr/>
                    </p:nvPicPr>
                    <p:blipFill>
                      <a:blip r:embed="rId4"/>
                      <a:stretch>
                        <a:fillRect/>
                      </a:stretch>
                    </p:blipFill>
                    <p:spPr>
                      <a:xfrm>
                        <a:off x="-121304" y="677053"/>
                        <a:ext cx="5462517" cy="8255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055856482"/>
              </p:ext>
            </p:extLst>
          </p:nvPr>
        </p:nvGraphicFramePr>
        <p:xfrm>
          <a:off x="1271919" y="1502553"/>
          <a:ext cx="5270500" cy="685800"/>
        </p:xfrm>
        <a:graphic>
          <a:graphicData uri="http://schemas.openxmlformats.org/presentationml/2006/ole">
            <mc:AlternateContent xmlns:mc="http://schemas.openxmlformats.org/markup-compatibility/2006">
              <mc:Choice xmlns:v="urn:schemas-microsoft-com:vml" Requires="v">
                <p:oleObj spid="_x0000_s14327" name="Document" r:id="rId5" imgW="5270500" imgH="685800" progId="Word.Document.12">
                  <p:embed/>
                </p:oleObj>
              </mc:Choice>
              <mc:Fallback>
                <p:oleObj name="Document" r:id="rId5" imgW="5270500" imgH="685800" progId="Word.Document.12">
                  <p:embed/>
                  <p:pic>
                    <p:nvPicPr>
                      <p:cNvPr id="0" name=""/>
                      <p:cNvPicPr/>
                      <p:nvPr/>
                    </p:nvPicPr>
                    <p:blipFill>
                      <a:blip r:embed="rId6"/>
                      <a:stretch>
                        <a:fillRect/>
                      </a:stretch>
                    </p:blipFill>
                    <p:spPr>
                      <a:xfrm>
                        <a:off x="1271919" y="1502553"/>
                        <a:ext cx="5270500" cy="6858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970167545"/>
              </p:ext>
            </p:extLst>
          </p:nvPr>
        </p:nvGraphicFramePr>
        <p:xfrm>
          <a:off x="1271919" y="2309060"/>
          <a:ext cx="4030579" cy="4318478"/>
        </p:xfrm>
        <a:graphic>
          <a:graphicData uri="http://schemas.openxmlformats.org/presentationml/2006/ole">
            <mc:AlternateContent xmlns:mc="http://schemas.openxmlformats.org/markup-compatibility/2006">
              <mc:Choice xmlns:v="urn:schemas-microsoft-com:vml" Requires="v">
                <p:oleObj spid="_x0000_s14328" name="Document" r:id="rId7" imgW="5334000" imgH="5715000" progId="Word.Document.12">
                  <p:embed/>
                </p:oleObj>
              </mc:Choice>
              <mc:Fallback>
                <p:oleObj name="Document" r:id="rId7" imgW="5334000" imgH="5715000" progId="Word.Document.12">
                  <p:embed/>
                  <p:pic>
                    <p:nvPicPr>
                      <p:cNvPr id="0" name=""/>
                      <p:cNvPicPr/>
                      <p:nvPr/>
                    </p:nvPicPr>
                    <p:blipFill>
                      <a:blip r:embed="rId8"/>
                      <a:stretch>
                        <a:fillRect/>
                      </a:stretch>
                    </p:blipFill>
                    <p:spPr>
                      <a:xfrm>
                        <a:off x="1271919" y="2309060"/>
                        <a:ext cx="4030579" cy="4318478"/>
                      </a:xfrm>
                      <a:prstGeom prst="rect">
                        <a:avLst/>
                      </a:prstGeom>
                    </p:spPr>
                  </p:pic>
                </p:oleObj>
              </mc:Fallback>
            </mc:AlternateContent>
          </a:graphicData>
        </a:graphic>
      </p:graphicFrame>
    </p:spTree>
    <p:extLst>
      <p:ext uri="{BB962C8B-B14F-4D97-AF65-F5344CB8AC3E}">
        <p14:creationId xmlns:p14="http://schemas.microsoft.com/office/powerpoint/2010/main" val="26239589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Reality check</a:t>
            </a:r>
          </a:p>
        </p:txBody>
      </p:sp>
      <p:sp>
        <p:nvSpPr>
          <p:cNvPr id="3" name="Content Placeholder 2"/>
          <p:cNvSpPr>
            <a:spLocks noGrp="1"/>
          </p:cNvSpPr>
          <p:nvPr>
            <p:ph idx="1"/>
          </p:nvPr>
        </p:nvSpPr>
        <p:spPr/>
        <p:txBody>
          <a:bodyPr>
            <a:normAutofit fontScale="92500"/>
          </a:bodyPr>
          <a:lstStyle/>
          <a:p>
            <a:r>
              <a:rPr lang="en-US" dirty="0"/>
              <a:t>Mediation in feedback systems</a:t>
            </a:r>
          </a:p>
          <a:p>
            <a:r>
              <a:rPr lang="en-US" dirty="0"/>
              <a:t>Beyond conditioning</a:t>
            </a:r>
          </a:p>
          <a:p>
            <a:pPr lvl="1"/>
            <a:r>
              <a:rPr lang="en-US" dirty="0"/>
              <a:t>Omitted confounds</a:t>
            </a:r>
          </a:p>
          <a:p>
            <a:pPr lvl="1"/>
            <a:r>
              <a:rPr lang="en-US" dirty="0"/>
              <a:t>No treatment variation within-strata </a:t>
            </a:r>
          </a:p>
          <a:p>
            <a:pPr lvl="1"/>
            <a:r>
              <a:rPr lang="en-US" dirty="0" err="1"/>
              <a:t>Artifactual</a:t>
            </a:r>
            <a:r>
              <a:rPr lang="en-US" dirty="0"/>
              <a:t> selection (marginal structural models, </a:t>
            </a:r>
            <a:r>
              <a:rPr lang="en-US" dirty="0" err="1"/>
              <a:t>etc</a:t>
            </a:r>
            <a:r>
              <a:rPr lang="en-US" dirty="0"/>
              <a:t>).</a:t>
            </a:r>
          </a:p>
          <a:p>
            <a:r>
              <a:rPr lang="en-US" dirty="0"/>
              <a:t>Methods from life-course epidemiology, statistics, engineering</a:t>
            </a:r>
            <a:r>
              <a:rPr lang="is-IS" dirty="0"/>
              <a:t>….</a:t>
            </a:r>
          </a:p>
          <a:p>
            <a:pPr lvl="1"/>
            <a:r>
              <a:rPr lang="en-US" dirty="0"/>
              <a:t>Marginal structural causal models</a:t>
            </a:r>
          </a:p>
          <a:p>
            <a:pPr lvl="1"/>
            <a:r>
              <a:rPr lang="en-US" dirty="0"/>
              <a:t>Causal structure learning.</a:t>
            </a:r>
          </a:p>
        </p:txBody>
      </p:sp>
    </p:spTree>
    <p:extLst>
      <p:ext uri="{BB962C8B-B14F-4D97-AF65-F5344CB8AC3E}">
        <p14:creationId xmlns:p14="http://schemas.microsoft.com/office/powerpoint/2010/main" val="11065976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lstStyle/>
          <a:p>
            <a:r>
              <a:rPr lang="en-US" dirty="0"/>
              <a:t>Thank you</a:t>
            </a:r>
          </a:p>
        </p:txBody>
      </p:sp>
    </p:spTree>
    <p:extLst>
      <p:ext uri="{BB962C8B-B14F-4D97-AF65-F5344CB8AC3E}">
        <p14:creationId xmlns:p14="http://schemas.microsoft.com/office/powerpoint/2010/main" val="3894980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EB0A-8ABD-D74F-AA7D-07CEDC8DFCF8}"/>
              </a:ext>
            </a:extLst>
          </p:cNvPr>
          <p:cNvSpPr>
            <a:spLocks noGrp="1"/>
          </p:cNvSpPr>
          <p:nvPr>
            <p:ph type="title"/>
          </p:nvPr>
        </p:nvSpPr>
        <p:spPr/>
        <p:txBody>
          <a:bodyPr>
            <a:normAutofit fontScale="90000"/>
          </a:bodyPr>
          <a:lstStyle/>
          <a:p>
            <a:r>
              <a:rPr lang="en-US" b="1" dirty="0"/>
              <a:t>Information box: </a:t>
            </a:r>
            <a:br>
              <a:rPr lang="en-US" b="1" dirty="0"/>
            </a:br>
            <a:r>
              <a:rPr lang="en-US" b="1" dirty="0"/>
              <a:t>Defining and representing causation</a:t>
            </a:r>
            <a:br>
              <a:rPr lang="en-US" b="1" dirty="0"/>
            </a:b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0F3C9-64D5-734A-B945-3F0C40CD4BA3}"/>
                  </a:ext>
                </a:extLst>
              </p:cNvPr>
              <p:cNvSpPr>
                <a:spLocks noGrp="1"/>
              </p:cNvSpPr>
              <p:nvPr>
                <p:ph idx="1"/>
              </p:nvPr>
            </p:nvSpPr>
            <p:spPr/>
            <p:txBody>
              <a:bodyPr>
                <a:normAutofit/>
              </a:bodyPr>
              <a:lstStyle/>
              <a:p>
                <a:r>
                  <a:rPr lang="en-US" sz="1200" dirty="0"/>
                  <a:t>Modern definitions of total, and path-specific effects - direct and indirect - are general, and not tied to any specific statistical model.</a:t>
                </a:r>
              </a:p>
              <a:p>
                <a:endParaRPr lang="en-US" sz="1200" dirty="0"/>
              </a:p>
              <a:p>
                <a:r>
                  <a:rPr lang="en-US" sz="1200" dirty="0"/>
                  <a:t>A causal variable is defined as any variable which changes the potential outcome of another variable. This idea can be interpreted as follows. First suppose we know the equations which dictate the natural directions of causation between variables in some system. Next override the equation governing one focal variable, and instead switch this variable between two different values. By definition, this focal variable is a cause of any variable which responds to this intervention (through the remaining equations). The difference between these definitions is purely notational; potential outcome definitions can easily be converted to structural definitions. Potential outcomes can be viewed as a short hand notation for general structural equations (not necessarily linear or parametric). For example, take the following trivial, linear parametric structural equation model: we can abbreviate the structural causal equations </a:t>
                </a:r>
                <a14:m>
                  <m:oMath xmlns:m="http://schemas.openxmlformats.org/officeDocument/2006/math">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r>
                      <a:rPr lang="en-US" sz="1200" i="1">
                        <a:latin typeface="Cambria Math" panose="02040503050406030204" pitchFamily="18" charset="0"/>
                      </a:rPr>
                      <m:t>=1)=</m:t>
                    </m:r>
                    <m:r>
                      <a:rPr lang="en-US" sz="1200" i="1">
                        <a:latin typeface="Cambria Math" panose="02040503050406030204" pitchFamily="18" charset="0"/>
                      </a:rPr>
                      <m:t>𝑑</m:t>
                    </m:r>
                    <m:r>
                      <a:rPr lang="en-US" sz="1200" i="1">
                        <a:latin typeface="Cambria Math" panose="02040503050406030204" pitchFamily="18" charset="0"/>
                      </a:rPr>
                      <m:t>+</m:t>
                    </m:r>
                    <m:r>
                      <a:rPr lang="en-US" sz="1200" i="1">
                        <a:latin typeface="Cambria Math" panose="02040503050406030204" pitchFamily="18" charset="0"/>
                      </a:rPr>
                      <m:t>𝑐</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𝑒</m:t>
                        </m:r>
                      </m:e>
                      <m:sub>
                        <m:r>
                          <a:rPr lang="en-US" sz="1200" i="1">
                            <a:latin typeface="Cambria Math" panose="02040503050406030204" pitchFamily="18" charset="0"/>
                          </a:rPr>
                          <m:t>𝑖</m:t>
                        </m:r>
                      </m:sub>
                    </m:sSub>
                  </m:oMath>
                </a14:m>
                <a:r>
                  <a:rPr lang="en-US" sz="1200" dirty="0"/>
                  <a:t>, and </a:t>
                </a:r>
                <a14:m>
                  <m:oMath xmlns:m="http://schemas.openxmlformats.org/officeDocument/2006/math">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r>
                      <a:rPr lang="en-US" sz="1200" i="1">
                        <a:latin typeface="Cambria Math" panose="02040503050406030204" pitchFamily="18" charset="0"/>
                      </a:rPr>
                      <m:t>=0)=</m:t>
                    </m:r>
                    <m:r>
                      <a:rPr lang="en-US" sz="1200" i="1">
                        <a:latin typeface="Cambria Math" panose="02040503050406030204" pitchFamily="18" charset="0"/>
                      </a:rPr>
                      <m:t>𝑑</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𝑒</m:t>
                        </m:r>
                      </m:e>
                      <m:sub>
                        <m:r>
                          <a:rPr lang="en-US" sz="1200" i="1">
                            <a:latin typeface="Cambria Math" panose="02040503050406030204" pitchFamily="18" charset="0"/>
                          </a:rPr>
                          <m:t>𝑖</m:t>
                        </m:r>
                      </m:sub>
                    </m:sSub>
                  </m:oMath>
                </a14:m>
                <a:r>
                  <a:rPr lang="en-US" sz="1200" dirty="0"/>
                  <a:t> as </a:t>
                </a:r>
                <a14:m>
                  <m:oMath xmlns:m="http://schemas.openxmlformats.org/officeDocument/2006/math">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(1)</m:t>
                    </m:r>
                  </m:oMath>
                </a14:m>
                <a:r>
                  <a:rPr lang="en-US" sz="1200" dirty="0"/>
                  <a:t> and </a:t>
                </a:r>
                <a14:m>
                  <m:oMath xmlns:m="http://schemas.openxmlformats.org/officeDocument/2006/math">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(0)</m:t>
                    </m:r>
                  </m:oMath>
                </a14:m>
                <a:r>
                  <a:rPr lang="en-US" sz="1200" dirty="0"/>
                  <a:t> respectively. Note that only one potential outcome can be observed, the other is counterfactual. Causal inference, i.e. on </a:t>
                </a:r>
                <a14:m>
                  <m:oMath xmlns:m="http://schemas.openxmlformats.org/officeDocument/2006/math">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(1)−</m:t>
                    </m:r>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(0)</m:t>
                    </m:r>
                  </m:oMath>
                </a14:m>
                <a:r>
                  <a:rPr lang="en-US" sz="1200" dirty="0"/>
                  <a:t>, thus requires identifying conditions which justify imputing the missing counterfactual. See (Pearl 2014) to explicitly compare the structural formulation of mediation side by side with the potential outcome formulation.</a:t>
                </a:r>
              </a:p>
              <a:p>
                <a:endParaRPr lang="en-US" sz="1200" dirty="0"/>
              </a:p>
              <a:p>
                <a:r>
                  <a:rPr lang="en-US" sz="1200" dirty="0"/>
                  <a:t>Causation is defined </a:t>
                </a:r>
                <a:r>
                  <a:rPr lang="en-US" sz="1200" i="1" dirty="0"/>
                  <a:t>ceteris </a:t>
                </a:r>
                <a:r>
                  <a:rPr lang="en-US" sz="1200" i="1" dirty="0" err="1"/>
                  <a:t>parabis</a:t>
                </a:r>
                <a:r>
                  <a:rPr lang="en-US" sz="1200" dirty="0"/>
                  <a:t>, i.e. at the level of each individual "unit" subjected to intervention. Various statistical methods aim to infer population parameters of these unit-level causal effects, such as propensity score matching and nearest-neighbor matching (which often uses the </a:t>
                </a:r>
                <a:r>
                  <a:rPr lang="en-US" sz="1200" dirty="0" err="1"/>
                  <a:t>Mahalanobis</a:t>
                </a:r>
                <a:r>
                  <a:rPr lang="en-US" sz="1200" dirty="0"/>
                  <a:t> metric, also called </a:t>
                </a:r>
                <a:r>
                  <a:rPr lang="en-US" sz="1200" dirty="0" err="1"/>
                  <a:t>Mahalanobis</a:t>
                </a:r>
                <a:r>
                  <a:rPr lang="en-US" sz="1200" dirty="0"/>
                  <a:t> matching), attempt to correct for the assignment mechanism by finding control units similar to treatment units on variables which confound causal effects (implied by ceteris </a:t>
                </a:r>
                <a:r>
                  <a:rPr lang="en-US" sz="1200" dirty="0" err="1"/>
                  <a:t>parabis</a:t>
                </a:r>
                <a:r>
                  <a:rPr lang="en-US" sz="1200" dirty="0"/>
                  <a:t>).</a:t>
                </a:r>
              </a:p>
              <a:p>
                <a:endParaRPr lang="en-US" sz="1200" dirty="0"/>
              </a:p>
              <a:p>
                <a:endParaRPr lang="en-US" sz="1200" dirty="0"/>
              </a:p>
            </p:txBody>
          </p:sp>
        </mc:Choice>
        <mc:Fallback xmlns="">
          <p:sp>
            <p:nvSpPr>
              <p:cNvPr id="3" name="Content Placeholder 2">
                <a:extLst>
                  <a:ext uri="{FF2B5EF4-FFF2-40B4-BE49-F238E27FC236}">
                    <a16:creationId xmlns:a16="http://schemas.microsoft.com/office/drawing/2014/main" id="{3B10F3C9-64D5-734A-B945-3F0C40CD4BA3}"/>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5794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8"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Tree>
    <p:extLst>
      <p:ext uri="{BB962C8B-B14F-4D97-AF65-F5344CB8AC3E}">
        <p14:creationId xmlns:p14="http://schemas.microsoft.com/office/powerpoint/2010/main" val="2717983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183A-0B9C-B04C-A39B-2810627400E4}"/>
              </a:ext>
            </a:extLst>
          </p:cNvPr>
          <p:cNvSpPr>
            <a:spLocks noGrp="1"/>
          </p:cNvSpPr>
          <p:nvPr>
            <p:ph type="title"/>
          </p:nvPr>
        </p:nvSpPr>
        <p:spPr/>
        <p:txBody>
          <a:bodyPr>
            <a:normAutofit fontScale="90000"/>
          </a:bodyPr>
          <a:lstStyle/>
          <a:p>
            <a:r>
              <a:rPr lang="en-US" b="1" dirty="0"/>
              <a:t>Information box: what is identification?</a:t>
            </a:r>
            <a:br>
              <a:rPr lang="en-US" b="1" dirty="0"/>
            </a:br>
            <a:endParaRPr lang="en-US" dirty="0"/>
          </a:p>
        </p:txBody>
      </p:sp>
      <p:sp>
        <p:nvSpPr>
          <p:cNvPr id="3" name="Content Placeholder 2">
            <a:extLst>
              <a:ext uri="{FF2B5EF4-FFF2-40B4-BE49-F238E27FC236}">
                <a16:creationId xmlns:a16="http://schemas.microsoft.com/office/drawing/2014/main" id="{C868B7C0-BCD3-904C-9D11-08F320715EFD}"/>
              </a:ext>
            </a:extLst>
          </p:cNvPr>
          <p:cNvSpPr>
            <a:spLocks noGrp="1"/>
          </p:cNvSpPr>
          <p:nvPr>
            <p:ph idx="1"/>
          </p:nvPr>
        </p:nvSpPr>
        <p:spPr/>
        <p:txBody>
          <a:bodyPr>
            <a:noAutofit/>
          </a:bodyPr>
          <a:lstStyle/>
          <a:p>
            <a:r>
              <a:rPr lang="en-US" sz="1200" dirty="0"/>
              <a:t>A parameter is said to be identified if different parameter settings of the underlying data generating process imply different distributions over observed variables. This identifiability - or lack thereof - is not a statistical problem related to the challenges of statistical inference with small samples. Pearl (2009) provides one way to think about identification. Dependence between observed variables reflects some unknown mix of causal and </a:t>
            </a:r>
            <a:r>
              <a:rPr lang="en-US" sz="1200" dirty="0" err="1"/>
              <a:t>noncausal</a:t>
            </a:r>
            <a:r>
              <a:rPr lang="en-US" sz="1200" dirty="0"/>
              <a:t> ("backdoor") effects. A causal effect is identified when the observed association can been adjusted somehow to remove these </a:t>
            </a:r>
            <a:r>
              <a:rPr lang="en-US" sz="1200" dirty="0" err="1"/>
              <a:t>noncausal</a:t>
            </a:r>
            <a:r>
              <a:rPr lang="en-US" sz="1200" dirty="0"/>
              <a:t> components. For nonparametric identification, the analyst would describe the set of assumptions that will allow us to identify a causal effect without any distributional or functional form assumptions.</a:t>
            </a:r>
          </a:p>
          <a:p>
            <a:r>
              <a:rPr lang="en-US" sz="1200" dirty="0"/>
              <a:t>To take a famous example, randomized treatment and the SUTVA identification (Rubin 1974) together nonparametrically identify the average total effect. To identify the indirect and direct effects, additional assumptions are necessary, e.g. "sequential </a:t>
            </a:r>
            <a:r>
              <a:rPr lang="en-US" sz="1200" dirty="0" err="1"/>
              <a:t>ignorability</a:t>
            </a:r>
            <a:r>
              <a:rPr lang="en-US" sz="1200" dirty="0"/>
              <a:t>".</a:t>
            </a:r>
          </a:p>
          <a:p>
            <a:r>
              <a:rPr lang="en-US" sz="1200" dirty="0"/>
              <a:t>Causal identification assumes the investigator has domain knowledge to judge the plausibility of no confounding type of assumptions which </a:t>
            </a:r>
            <a:r>
              <a:rPr lang="en-US" sz="1200" dirty="0" err="1"/>
              <a:t>underly</a:t>
            </a:r>
            <a:r>
              <a:rPr lang="en-US" sz="1200" dirty="0"/>
              <a:t> all mediation methods, whether under the rubric of sequential </a:t>
            </a:r>
            <a:r>
              <a:rPr lang="en-US" sz="1200" dirty="0" err="1"/>
              <a:t>ignorability</a:t>
            </a:r>
            <a:r>
              <a:rPr lang="en-US" sz="1200" dirty="0"/>
              <a:t> (e.g., Imai et al., 2010b), uncorrelated error terms, or graphical </a:t>
            </a:r>
            <a:r>
              <a:rPr lang="en-US" sz="1200" dirty="0" err="1"/>
              <a:t>criterea</a:t>
            </a:r>
            <a:r>
              <a:rPr lang="en-US" sz="1200" dirty="0"/>
              <a:t>. The assumptions identifying mediation can be stated most succinctly in the latter.</a:t>
            </a:r>
          </a:p>
          <a:p>
            <a:r>
              <a:rPr lang="en-US" sz="1200" dirty="0"/>
              <a:t>Identification conditions can be expressed in diverse ways, e.g. judging conditional independencies among counterfactual variables, often called strong </a:t>
            </a:r>
            <a:r>
              <a:rPr lang="en-US" sz="1200" dirty="0" err="1"/>
              <a:t>ignorability</a:t>
            </a:r>
            <a:r>
              <a:rPr lang="en-US" sz="1200" dirty="0"/>
              <a:t>, conditional </a:t>
            </a:r>
            <a:r>
              <a:rPr lang="en-US" sz="1200" dirty="0" err="1"/>
              <a:t>ignorability</a:t>
            </a:r>
            <a:r>
              <a:rPr lang="en-US" sz="1200" dirty="0"/>
              <a:t> , or sequential </a:t>
            </a:r>
            <a:r>
              <a:rPr lang="en-US" sz="1200" dirty="0" err="1"/>
              <a:t>ignorability</a:t>
            </a:r>
            <a:r>
              <a:rPr lang="en-US" sz="1200" dirty="0"/>
              <a:t>, presents a formidable task without structural models. Efforts to replace </a:t>
            </a:r>
            <a:r>
              <a:rPr lang="en-US" sz="1200" dirty="0" err="1"/>
              <a:t>ignorability</a:t>
            </a:r>
            <a:r>
              <a:rPr lang="en-US" sz="1200" dirty="0"/>
              <a:t> vocabulary - with notions such as no unmeasured confounders, no unmeasured confounding, as if randomized, effectively randomly assigned, or essentially random - create ambiguity. First, the notion of a confounder varies significantly from author to author. Some define a confounder (say of the NP-CTRA relationship) as a variable that affects both NP and CTRA. Some define confounder as a variable that is associated with both NP and CTRA. Others allow for a confounder to affect NP and be associated with CTRA. Worse yet, the expression no unmeasured confounders is sometimes used to exclude the very existence of such confounders and sometimes to affirm our ability to neutralize them by controlling other variables, not necessarily confounders. Second, the interpretations have taken sequential </a:t>
            </a:r>
            <a:r>
              <a:rPr lang="en-US" sz="1200" dirty="0" err="1"/>
              <a:t>ignorability</a:t>
            </a:r>
            <a:r>
              <a:rPr lang="en-US" sz="1200" dirty="0"/>
              <a:t> as a starting point and consequently are overly stringent – sequential </a:t>
            </a:r>
            <a:r>
              <a:rPr lang="en-US" sz="1200" dirty="0" err="1"/>
              <a:t>ignorability</a:t>
            </a:r>
            <a:r>
              <a:rPr lang="en-US" sz="1200" dirty="0"/>
              <a:t> is a sufficient but not necessary condition for identifying natural effects. Weaker conditions can be articulated in a transparent and unambiguous language which provide a greater identification power and a greater conceptual clarity.</a:t>
            </a:r>
          </a:p>
        </p:txBody>
      </p:sp>
    </p:spTree>
    <p:extLst>
      <p:ext uri="{BB962C8B-B14F-4D97-AF65-F5344CB8AC3E}">
        <p14:creationId xmlns:p14="http://schemas.microsoft.com/office/powerpoint/2010/main" val="903982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887ED-3377-1A47-B7C5-7F4D6B8B847D}"/>
              </a:ext>
            </a:extLst>
          </p:cNvPr>
          <p:cNvSpPr>
            <a:spLocks noGrp="1"/>
          </p:cNvSpPr>
          <p:nvPr>
            <p:ph type="title"/>
          </p:nvPr>
        </p:nvSpPr>
        <p:spPr/>
        <p:txBody>
          <a:bodyPr>
            <a:normAutofit fontScale="90000"/>
          </a:bodyPr>
          <a:lstStyle/>
          <a:p>
            <a:r>
              <a:rPr lang="en-US" b="1" dirty="0"/>
              <a:t>Information box: Alternatives to sequential </a:t>
            </a:r>
            <a:r>
              <a:rPr lang="en-US" b="1" dirty="0" err="1"/>
              <a:t>ignorability</a:t>
            </a:r>
            <a:r>
              <a:rPr lang="en-US" b="1" dirty="0"/>
              <a:t> conditions for</a:t>
            </a:r>
            <a:br>
              <a:rPr lang="en-US" b="1" dirty="0"/>
            </a:br>
            <a:r>
              <a:rPr lang="en-US" b="1" dirty="0"/>
              <a:t>identification</a:t>
            </a:r>
            <a:endParaRPr lang="en-US" dirty="0"/>
          </a:p>
        </p:txBody>
      </p:sp>
      <p:sp>
        <p:nvSpPr>
          <p:cNvPr id="3" name="Content Placeholder 2">
            <a:extLst>
              <a:ext uri="{FF2B5EF4-FFF2-40B4-BE49-F238E27FC236}">
                <a16:creationId xmlns:a16="http://schemas.microsoft.com/office/drawing/2014/main" id="{27173B00-FB66-6B4B-B512-4F5FBBE1FC16}"/>
              </a:ext>
            </a:extLst>
          </p:cNvPr>
          <p:cNvSpPr>
            <a:spLocks noGrp="1"/>
          </p:cNvSpPr>
          <p:nvPr>
            <p:ph idx="1"/>
          </p:nvPr>
        </p:nvSpPr>
        <p:spPr>
          <a:xfrm>
            <a:off x="457200" y="2100072"/>
            <a:ext cx="8229600" cy="4525963"/>
          </a:xfrm>
        </p:spPr>
        <p:txBody>
          <a:bodyPr>
            <a:normAutofit/>
          </a:bodyPr>
          <a:lstStyle/>
          <a:p>
            <a:r>
              <a:rPr lang="en-US" sz="1200" dirty="0"/>
              <a:t>Instrumental variables offer a very different answer from a causal mediation analysis (</a:t>
            </a:r>
            <a:r>
              <a:rPr lang="en-US" sz="1200" dirty="0" err="1"/>
              <a:t>Keele</a:t>
            </a:r>
            <a:r>
              <a:rPr lang="en-US" sz="1200" dirty="0"/>
              <a:t> 2015). Mechanisms based on IV have the advantage that one can allow for the possibility of unobserved confounding between the mediator and the outcome. However, to identify the indirect effect, one must assume that the direct effect is zero. The assumption that the direct effect is zero is widely referred to as the exclusion restriction (Angrist, </a:t>
            </a:r>
            <a:r>
              <a:rPr lang="en-US" sz="1200" dirty="0" err="1"/>
              <a:t>Imbens</a:t>
            </a:r>
            <a:r>
              <a:rPr lang="en-US" sz="1200" dirty="0"/>
              <a:t>, &amp; Rubin, 1996). Thus, one must assume that there is only an indirect effect, which implies that the effect of the treatment is entirely mediated. Under this form of mechanism, we must assume that the effect of a NP only works through Chen: There cannot be any other mechanisms for the intervention.</a:t>
            </a:r>
          </a:p>
          <a:p>
            <a:r>
              <a:rPr lang="en-US" sz="1200" dirty="0"/>
              <a:t>Statistically "controlling" for M in the analysis (by including M in the regression equation) does not physically disable the paths going through M ; it merely matches samples with equal M values, and thus induces spurious correlations among other factors in the analysis, see (Pearl 2014). This can be readily shown using classical path-tracing rules. Such dependence cannot be detected by statistical means, so theoretical knowledge must be invoked to identify the sources of these correlations and control for common causes (so called "confounders") of M and CTRA whenever they are observable. This approach to mediation has two major drawbacks. One (mentioned above) is its reliance on the untested assumption of uncorrelated errors, and the second is its reliance on linearity and, in particular, on a property of linear systems called effect constancy (or no interaction): The effect of one variable on another is independent of the level at which we hold a third. This property does not extend to nonlinear systems; in such systems, the level at which we control M would in general modify the effect of T on CTRA. For example, if the output CTRA requires both T and M to be present, then holding M at zero would disable the effect of T on CTRA , while holding M at a high value would enable the latter.</a:t>
            </a:r>
          </a:p>
          <a:p>
            <a:endParaRPr lang="en-US" sz="1200" dirty="0"/>
          </a:p>
        </p:txBody>
      </p:sp>
    </p:spTree>
    <p:extLst>
      <p:ext uri="{BB962C8B-B14F-4D97-AF65-F5344CB8AC3E}">
        <p14:creationId xmlns:p14="http://schemas.microsoft.com/office/powerpoint/2010/main" val="14144706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AAAE-D71D-2944-AD85-636BBA97B728}"/>
              </a:ext>
            </a:extLst>
          </p:cNvPr>
          <p:cNvSpPr>
            <a:spLocks noGrp="1"/>
          </p:cNvSpPr>
          <p:nvPr>
            <p:ph type="title"/>
          </p:nvPr>
        </p:nvSpPr>
        <p:spPr>
          <a:xfrm>
            <a:off x="457200" y="-274002"/>
            <a:ext cx="8229600" cy="1143000"/>
          </a:xfrm>
        </p:spPr>
        <p:txBody>
          <a:bodyPr>
            <a:normAutofit fontScale="90000"/>
          </a:bodyPr>
          <a:lstStyle/>
          <a:p>
            <a:r>
              <a:rPr lang="en-US" b="1" dirty="0"/>
              <a:t>Information Box: Modern mediation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62F759-F3AA-4E44-B285-446190F65A34}"/>
                  </a:ext>
                </a:extLst>
              </p:cNvPr>
              <p:cNvSpPr>
                <a:spLocks noGrp="1"/>
              </p:cNvSpPr>
              <p:nvPr>
                <p:ph idx="1"/>
              </p:nvPr>
            </p:nvSpPr>
            <p:spPr>
              <a:xfrm>
                <a:off x="457200" y="697992"/>
                <a:ext cx="8229600" cy="4525963"/>
              </a:xfrm>
            </p:spPr>
            <p:txBody>
              <a:bodyPr>
                <a:noAutofit/>
              </a:bodyPr>
              <a:lstStyle/>
              <a:p>
                <a:r>
                  <a:rPr lang="en-US" sz="1200" dirty="0"/>
                  <a:t>Although one could define mediation statistically, we follow the causal definition.</a:t>
                </a:r>
              </a:p>
              <a:p>
                <a:r>
                  <a:rPr lang="en-US" sz="1200" dirty="0"/>
                  <a:t>The conventional mediation analysis entails fitting a set of linear regression models: ``mediation effects'' are defined in terms of these estimated model parameters. One problem with </a:t>
                </a:r>
                <a:r>
                  <a:rPr lang="en-US" sz="1200" i="1" dirty="0"/>
                  <a:t>defining</a:t>
                </a:r>
                <a:r>
                  <a:rPr lang="en-US" sz="1200" dirty="0"/>
                  <a:t> mediation in terms of statistical changes induced by adding a third mediator variable into a regression equation, is that mediation is inherently a causal notion hence should not be defined in statistical terms. Modern approaches therefore define mediation in terms of potential outcomes, or equivalently causal graphs. In the language of the latter, a mediator is then an intermediate variable that lies on the causal path from the treatment to the outcome. This definition is grounded in the notion of a causal path and emphasizes the difference between "fixing a variable" and "statistically adjusting for" (conditioning on) a variable as in regression.</a:t>
                </a:r>
              </a:p>
              <a:p>
                <a:r>
                  <a:rPr lang="en-US" sz="1200" dirty="0"/>
                  <a:t>To illustrate our measure of ACME more formally, consider a binary measure of negative parenting, a variable we call </a:t>
                </a:r>
                <a14:m>
                  <m:oMath xmlns:m="http://schemas.openxmlformats.org/officeDocument/2006/math">
                    <m:r>
                      <a:rPr lang="en-US" sz="1200" i="1">
                        <a:latin typeface="Cambria Math" panose="02040503050406030204" pitchFamily="18" charset="0"/>
                      </a:rPr>
                      <m:t>𝑡</m:t>
                    </m:r>
                  </m:oMath>
                </a14:m>
                <a:r>
                  <a:rPr lang="en-US" sz="1200" dirty="0"/>
                  <a:t> which takes 0 or 1. We will now define indirect effect of NP - via mediator Chen </a:t>
                </a:r>
                <a14:m>
                  <m:oMath xmlns:m="http://schemas.openxmlformats.org/officeDocument/2006/math">
                    <m:r>
                      <a:rPr lang="en-US" sz="1200" i="1">
                        <a:latin typeface="Cambria Math" panose="02040503050406030204" pitchFamily="18" charset="0"/>
                      </a:rPr>
                      <m:t>𝑀</m:t>
                    </m:r>
                  </m:oMath>
                </a14:m>
                <a:r>
                  <a:rPr lang="en-US" sz="1200" dirty="0"/>
                  <a:t> - within the modern framework.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oMath>
                </a14:m>
                <a:r>
                  <a:rPr lang="en-US" sz="1200" dirty="0"/>
                  <a:t> is the effect of NP on Chen for subject </a:t>
                </a:r>
                <a14:m>
                  <m:oMath xmlns:m="http://schemas.openxmlformats.org/officeDocument/2006/math">
                    <m:r>
                      <a:rPr lang="en-US" sz="1200" i="1">
                        <a:latin typeface="Cambria Math" panose="02040503050406030204" pitchFamily="18" charset="0"/>
                      </a:rPr>
                      <m:t>𝑖</m:t>
                    </m:r>
                  </m:oMath>
                </a14:m>
                <a:r>
                  <a:rPr lang="en-US" sz="1200" dirty="0"/>
                  <a:t> under treatment (NP) status </a:t>
                </a:r>
                <a14:m>
                  <m:oMath xmlns:m="http://schemas.openxmlformats.org/officeDocument/2006/math">
                    <m:r>
                      <a:rPr lang="en-US" sz="1200" i="1">
                        <a:latin typeface="Cambria Math" panose="02040503050406030204" pitchFamily="18" charset="0"/>
                      </a:rPr>
                      <m:t>𝑡</m:t>
                    </m:r>
                  </m:oMath>
                </a14:m>
                <a:r>
                  <a:rPr lang="en-US" sz="1200" dirty="0"/>
                  <a:t>. Let </a:t>
                </a:r>
                <a14:m>
                  <m:oMath xmlns:m="http://schemas.openxmlformats.org/officeDocument/2006/math">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𝑚</m:t>
                    </m:r>
                    <m:r>
                      <a:rPr lang="en-US" sz="1200" i="1">
                        <a:latin typeface="Cambria Math" panose="02040503050406030204" pitchFamily="18" charset="0"/>
                      </a:rPr>
                      <m:t>)</m:t>
                    </m:r>
                  </m:oMath>
                </a14:m>
                <a:r>
                  <a:rPr lang="en-US" sz="1200" dirty="0"/>
                  <a:t> denote the potential outcome if NP and Chen took values </a:t>
                </a:r>
                <a14:m>
                  <m:oMath xmlns:m="http://schemas.openxmlformats.org/officeDocument/2006/math">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𝑚</m:t>
                    </m:r>
                  </m:oMath>
                </a14:m>
                <a:r>
                  <a:rPr lang="en-US" sz="1200" dirty="0"/>
                  <a:t> respectively. We only observe one of these potential outcomes </a:t>
                </a:r>
                <a14:m>
                  <m:oMath xmlns:m="http://schemas.openxmlformats.org/officeDocument/2006/math">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𝑡</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𝑡</m:t>
                        </m:r>
                      </m:e>
                      <m:sub>
                        <m:r>
                          <a:rPr lang="en-US" sz="1200" i="1">
                            <a:latin typeface="Cambria Math" panose="02040503050406030204" pitchFamily="18" charset="0"/>
                          </a:rPr>
                          <m:t>𝑖</m:t>
                        </m:r>
                      </m:sub>
                    </m:sSub>
                    <m:r>
                      <a:rPr lang="en-US" sz="1200" i="1">
                        <a:latin typeface="Cambria Math" panose="02040503050406030204" pitchFamily="18" charset="0"/>
                      </a:rPr>
                      <m:t>))</m:t>
                    </m:r>
                  </m:oMath>
                </a14:m>
                <a:r>
                  <a:rPr lang="en-US" sz="1200" dirty="0"/>
                  <a:t>, where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𝑡</m:t>
                        </m:r>
                      </m:e>
                      <m:sub>
                        <m:r>
                          <a:rPr lang="en-US" sz="1200" i="1">
                            <a:latin typeface="Cambria Math" panose="02040503050406030204" pitchFamily="18" charset="0"/>
                          </a:rPr>
                          <m:t>𝑖</m:t>
                        </m:r>
                      </m:sub>
                    </m:sSub>
                    <m:r>
                      <a:rPr lang="en-US" sz="1200" i="1">
                        <a:latin typeface="Cambria Math" panose="02040503050406030204" pitchFamily="18" charset="0"/>
                      </a:rPr>
                      <m:t>)</m:t>
                    </m:r>
                  </m:oMath>
                </a14:m>
                <a:r>
                  <a:rPr lang="en-US" sz="1200" dirty="0"/>
                  <a:t> is the observed value of Chen at the observed NP level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𝑡</m:t>
                        </m:r>
                      </m:e>
                      <m:sub>
                        <m:r>
                          <a:rPr lang="en-US" sz="1200" i="1">
                            <a:latin typeface="Cambria Math" panose="02040503050406030204" pitchFamily="18" charset="0"/>
                          </a:rPr>
                          <m:t>𝑖</m:t>
                        </m:r>
                      </m:sub>
                    </m:sSub>
                  </m:oMath>
                </a14:m>
                <a:r>
                  <a:rPr lang="en-US" sz="1200" dirty="0"/>
                  <a:t>. </a:t>
                </a:r>
                <a14:m>
                  <m:oMath xmlns:m="http://schemas.openxmlformats.org/officeDocument/2006/math">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oMath>
                </a14:m>
                <a:r>
                  <a:rPr lang="en-US" sz="1200" dirty="0"/>
                  <a:t> is the effect of </a:t>
                </a:r>
                <a14:m>
                  <m:oMath xmlns:m="http://schemas.openxmlformats.org/officeDocument/2006/math">
                    <m:r>
                      <a:rPr lang="en-US" sz="1200" i="1">
                        <a:latin typeface="Cambria Math" panose="02040503050406030204" pitchFamily="18" charset="0"/>
                      </a:rPr>
                      <m:t>𝑡</m:t>
                    </m:r>
                  </m:oMath>
                </a14:m>
                <a:r>
                  <a:rPr lang="en-US" sz="1200" dirty="0"/>
                  <a:t> on CTRA, which in general and be transmitted both indirectly, through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oMath>
                </a14:m>
                <a:r>
                  <a:rPr lang="en-US" sz="1200" dirty="0"/>
                  <a:t>, and "directly" (i.e. not through M but possibly through some independent mediators). Let the total causal effect for unit (subject) </a:t>
                </a:r>
                <a14:m>
                  <m:oMath xmlns:m="http://schemas.openxmlformats.org/officeDocument/2006/math">
                    <m:r>
                      <a:rPr lang="en-US" sz="1200" i="1">
                        <a:latin typeface="Cambria Math" panose="02040503050406030204" pitchFamily="18" charset="0"/>
                      </a:rPr>
                      <m:t>𝑖</m:t>
                    </m:r>
                  </m:oMath>
                </a14:m>
                <a:r>
                  <a:rPr lang="en-US" sz="1200" dirty="0"/>
                  <a:t> be</a:t>
                </a: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𝜏</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(1,</m:t>
                    </m:r>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(1))−</m:t>
                    </m:r>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(0,</m:t>
                    </m:r>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(0))</m:t>
                    </m:r>
                  </m:oMath>
                </a14:m>
                <a:endParaRPr lang="en-US" sz="1200" dirty="0"/>
              </a:p>
              <a:p>
                <a:r>
                  <a:rPr lang="en-US" sz="1200" dirty="0"/>
                  <a:t>and the unit-level indirect effect be</a:t>
                </a: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𝛿</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(1))−</m:t>
                    </m:r>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(0))</m:t>
                    </m:r>
                  </m:oMath>
                </a14:m>
                <a:r>
                  <a:rPr lang="en-US" sz="1200" dirty="0"/>
                  <a:t>.</a:t>
                </a:r>
              </a:p>
              <a:p>
                <a:r>
                  <a:rPr lang="en-US" sz="1200" dirty="0"/>
                  <a:t>This latter relates to the following counterfactual question: how would CTRA change in this </a:t>
                </a:r>
                <a:r>
                  <a:rPr lang="en-US" sz="1200" dirty="0" err="1"/>
                  <a:t>indidividual</a:t>
                </a:r>
                <a:r>
                  <a:rPr lang="en-US" sz="1200" dirty="0"/>
                  <a:t> if we were to physically (counterfactually) change Chen's value under </a:t>
                </a:r>
                <a14:m>
                  <m:oMath xmlns:m="http://schemas.openxmlformats.org/officeDocument/2006/math">
                    <m:r>
                      <a:rPr lang="en-US" sz="1200" i="1">
                        <a:latin typeface="Cambria Math" panose="02040503050406030204" pitchFamily="18" charset="0"/>
                      </a:rPr>
                      <m:t>𝑡</m:t>
                    </m:r>
                    <m:r>
                      <a:rPr lang="en-US" sz="1200" i="1">
                        <a:latin typeface="Cambria Math" panose="02040503050406030204" pitchFamily="18" charset="0"/>
                      </a:rPr>
                      <m:t>=0</m:t>
                    </m:r>
                  </m:oMath>
                </a14:m>
                <a:r>
                  <a:rPr lang="en-US" sz="1200" dirty="0"/>
                  <a:t> (no negative parenting) to that under </a:t>
                </a:r>
                <a14:m>
                  <m:oMath xmlns:m="http://schemas.openxmlformats.org/officeDocument/2006/math">
                    <m:r>
                      <a:rPr lang="en-US" sz="1200" i="1">
                        <a:latin typeface="Cambria Math" panose="02040503050406030204" pitchFamily="18" charset="0"/>
                      </a:rPr>
                      <m:t>𝑡</m:t>
                    </m:r>
                    <m:r>
                      <a:rPr lang="en-US" sz="1200" i="1">
                        <a:latin typeface="Cambria Math" panose="02040503050406030204" pitchFamily="18" charset="0"/>
                      </a:rPr>
                      <m:t>=1</m:t>
                    </m:r>
                  </m:oMath>
                </a14:m>
                <a:r>
                  <a:rPr lang="en-US" sz="1200" dirty="0"/>
                  <a:t> (negative parenting), while keeping NP at its observed value </a:t>
                </a:r>
                <a14:m>
                  <m:oMath xmlns:m="http://schemas.openxmlformats.org/officeDocument/2006/math">
                    <m:r>
                      <a:rPr lang="en-US" sz="1200" i="1">
                        <a:latin typeface="Cambria Math" panose="02040503050406030204" pitchFamily="18" charset="0"/>
                      </a:rPr>
                      <m:t>𝑡</m:t>
                    </m:r>
                  </m:oMath>
                </a14:m>
                <a:r>
                  <a:rPr lang="en-US" sz="1200" dirty="0"/>
                  <a:t>? Because these two values of Chen would naturally occur as responses to changes in NP, this quantity formalizes the notion of a causal mechanism that the causal effect of the treatment is transmitted through changes in the mediator of interest. Similarly, we define the unit direct effect, corresponding to all other possible causal mechanisms (sometimes </a:t>
                </a:r>
                <a:r>
                  <a:rPr lang="en-US" sz="1200" dirty="0" err="1"/>
                  <a:t>refered</a:t>
                </a:r>
                <a:r>
                  <a:rPr lang="en-US" sz="1200" dirty="0"/>
                  <a:t> to </a:t>
                </a:r>
                <a:r>
                  <a:rPr lang="en-US" sz="1200" dirty="0" err="1"/>
                  <a:t>en</a:t>
                </a:r>
                <a:r>
                  <a:rPr lang="en-US" sz="1200" dirty="0"/>
                  <a:t> masse as the "direct effect"), as:</a:t>
                </a:r>
              </a:p>
              <a:p>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𝛾</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(1,</m:t>
                    </m:r>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𝐶𝑇𝑅</m:t>
                    </m:r>
                    <m:sSub>
                      <m:sSubPr>
                        <m:ctrlPr>
                          <a:rPr lang="en-US" sz="1200" i="1">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𝑖</m:t>
                        </m:r>
                      </m:sub>
                    </m:sSub>
                    <m:r>
                      <a:rPr lang="en-US" sz="1200" i="1">
                        <a:latin typeface="Cambria Math" panose="02040503050406030204" pitchFamily="18" charset="0"/>
                      </a:rPr>
                      <m:t>(0,</m:t>
                    </m:r>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oMath>
                </a14:m>
                <a:r>
                  <a:rPr lang="en-US" sz="1200" dirty="0"/>
                  <a:t>.</a:t>
                </a:r>
              </a:p>
              <a:p>
                <a:r>
                  <a:rPr lang="en-US" sz="1200" dirty="0"/>
                  <a:t>The counterfactual question here is: how would CTRA respond to NP change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𝑇</m:t>
                        </m:r>
                      </m:e>
                      <m:sub>
                        <m:r>
                          <a:rPr lang="en-US" sz="1200" i="1">
                            <a:latin typeface="Cambria Math" panose="02040503050406030204" pitchFamily="18" charset="0"/>
                          </a:rPr>
                          <m:t>𝑖</m:t>
                        </m:r>
                      </m:sub>
                    </m:sSub>
                    <m:r>
                      <a:rPr lang="en-US" sz="1200" i="1">
                        <a:latin typeface="Cambria Math" panose="02040503050406030204" pitchFamily="18" charset="0"/>
                      </a:rPr>
                      <m:t>=0</m:t>
                    </m:r>
                  </m:oMath>
                </a14:m>
                <a:r>
                  <a:rPr lang="en-US" sz="1200" dirty="0"/>
                  <a:t> to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𝑇</m:t>
                        </m:r>
                      </m:e>
                      <m:sub>
                        <m:r>
                          <a:rPr lang="en-US" sz="1200" i="1">
                            <a:latin typeface="Cambria Math" panose="02040503050406030204" pitchFamily="18" charset="0"/>
                          </a:rPr>
                          <m:t>𝑖</m:t>
                        </m:r>
                      </m:sub>
                    </m:sSub>
                    <m:r>
                      <a:rPr lang="en-US" sz="1200" i="1">
                        <a:latin typeface="Cambria Math" panose="02040503050406030204" pitchFamily="18" charset="0"/>
                      </a:rPr>
                      <m:t>=1</m:t>
                    </m:r>
                  </m:oMath>
                </a14:m>
                <a:r>
                  <a:rPr lang="en-US" sz="1200" dirty="0"/>
                  <a:t>, if (counterfactually) Chen was held constant? Mediation analysis creates an identification problem. The quantity </a:t>
                </a:r>
                <a14:m>
                  <m:oMath xmlns:m="http://schemas.openxmlformats.org/officeDocument/2006/math">
                    <m:r>
                      <a:rPr lang="en-US" sz="1200" i="1">
                        <a:latin typeface="Cambria Math" panose="02040503050406030204" pitchFamily="18" charset="0"/>
                      </a:rPr>
                      <m:t>𝐶𝑇𝑅𝐴𝑖</m:t>
                    </m:r>
                    <m:r>
                      <a:rPr lang="en-US" sz="1200" i="1">
                        <a:latin typeface="Cambria Math" panose="02040503050406030204" pitchFamily="18" charset="0"/>
                      </a:rPr>
                      <m:t>(1,</m:t>
                    </m:r>
                    <m:sSub>
                      <m:sSubPr>
                        <m:ctrlPr>
                          <a:rPr lang="en-US" sz="1200" i="1">
                            <a:latin typeface="Cambria Math" panose="02040503050406030204" pitchFamily="18" charset="0"/>
                          </a:rPr>
                        </m:ctrlPr>
                      </m:sSubPr>
                      <m:e>
                        <m:r>
                          <a:rPr lang="en-US" sz="1200" i="1">
                            <a:latin typeface="Cambria Math" panose="02040503050406030204" pitchFamily="18" charset="0"/>
                          </a:rPr>
                          <m:t>𝑀</m:t>
                        </m:r>
                      </m:e>
                      <m:sub>
                        <m:r>
                          <a:rPr lang="en-US" sz="1200" i="1">
                            <a:latin typeface="Cambria Math" panose="02040503050406030204" pitchFamily="18" charset="0"/>
                          </a:rPr>
                          <m:t>𝑖</m:t>
                        </m:r>
                      </m:sub>
                    </m:sSub>
                    <m:r>
                      <a:rPr lang="en-US" sz="1200" i="1">
                        <a:latin typeface="Cambria Math" panose="02040503050406030204" pitchFamily="18" charset="0"/>
                      </a:rPr>
                      <m:t>(0))</m:t>
                    </m:r>
                  </m:oMath>
                </a14:m>
                <a:r>
                  <a:rPr lang="en-US" sz="1200" dirty="0"/>
                  <a:t>, for example, is unobservable, but to estimate the mediation effect we need assumptions which link this unobserved counterfactual to observed quantities. We examine these assumptions. Such definitions can easily be extended to continuous treatments (NP not binary) (Imai, </a:t>
                </a:r>
                <a:r>
                  <a:rPr lang="en-US" sz="1200" dirty="0" err="1"/>
                  <a:t>Keele</a:t>
                </a:r>
                <a:r>
                  <a:rPr lang="en-US" sz="1200" dirty="0"/>
                  <a:t>, and Yamamoto 2010).</a:t>
                </a:r>
              </a:p>
              <a:p>
                <a:endParaRPr lang="en-US" sz="1200" dirty="0"/>
              </a:p>
            </p:txBody>
          </p:sp>
        </mc:Choice>
        <mc:Fallback xmlns="">
          <p:sp>
            <p:nvSpPr>
              <p:cNvPr id="3" name="Content Placeholder 2">
                <a:extLst>
                  <a:ext uri="{FF2B5EF4-FFF2-40B4-BE49-F238E27FC236}">
                    <a16:creationId xmlns:a16="http://schemas.microsoft.com/office/drawing/2014/main" id="{4662F759-F3AA-4E44-B285-446190F65A34}"/>
                  </a:ext>
                </a:extLst>
              </p:cNvPr>
              <p:cNvSpPr>
                <a:spLocks noGrp="1" noRot="1" noChangeAspect="1" noMove="1" noResize="1" noEditPoints="1" noAdjustHandles="1" noChangeArrowheads="1" noChangeShapeType="1" noTextEdit="1"/>
              </p:cNvSpPr>
              <p:nvPr>
                <p:ph idx="1"/>
              </p:nvPr>
            </p:nvSpPr>
            <p:spPr>
              <a:xfrm>
                <a:off x="457200" y="697992"/>
                <a:ext cx="8229600" cy="4525963"/>
              </a:xfrm>
              <a:blipFill>
                <a:blip r:embed="rId2"/>
                <a:stretch>
                  <a:fillRect r="-154" b="-30532"/>
                </a:stretch>
              </a:blipFill>
            </p:spPr>
            <p:txBody>
              <a:bodyPr/>
              <a:lstStyle/>
              <a:p>
                <a:r>
                  <a:rPr lang="en-US">
                    <a:noFill/>
                  </a:rPr>
                  <a:t> </a:t>
                </a:r>
              </a:p>
            </p:txBody>
          </p:sp>
        </mc:Fallback>
      </mc:AlternateContent>
    </p:spTree>
    <p:extLst>
      <p:ext uri="{BB962C8B-B14F-4D97-AF65-F5344CB8AC3E}">
        <p14:creationId xmlns:p14="http://schemas.microsoft.com/office/powerpoint/2010/main" val="880851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560A-CB99-6546-939D-321C84E0E95A}"/>
              </a:ext>
            </a:extLst>
          </p:cNvPr>
          <p:cNvSpPr>
            <a:spLocks noGrp="1"/>
          </p:cNvSpPr>
          <p:nvPr>
            <p:ph type="title"/>
          </p:nvPr>
        </p:nvSpPr>
        <p:spPr>
          <a:xfrm>
            <a:off x="384048" y="-261810"/>
            <a:ext cx="8229600" cy="1143000"/>
          </a:xfrm>
        </p:spPr>
        <p:txBody>
          <a:bodyPr>
            <a:normAutofit/>
          </a:bodyPr>
          <a:lstStyle/>
          <a:p>
            <a:r>
              <a:rPr lang="en-US" b="1" dirty="0"/>
              <a:t>Some references</a:t>
            </a:r>
            <a:endParaRPr lang="en-US" dirty="0"/>
          </a:p>
        </p:txBody>
      </p:sp>
      <p:sp>
        <p:nvSpPr>
          <p:cNvPr id="3" name="Content Placeholder 2">
            <a:extLst>
              <a:ext uri="{FF2B5EF4-FFF2-40B4-BE49-F238E27FC236}">
                <a16:creationId xmlns:a16="http://schemas.microsoft.com/office/drawing/2014/main" id="{0AC1CF84-FC4C-E849-B881-EED2F0E35449}"/>
              </a:ext>
            </a:extLst>
          </p:cNvPr>
          <p:cNvSpPr>
            <a:spLocks noGrp="1"/>
          </p:cNvSpPr>
          <p:nvPr>
            <p:ph idx="1"/>
          </p:nvPr>
        </p:nvSpPr>
        <p:spPr>
          <a:xfrm>
            <a:off x="384048" y="783654"/>
            <a:ext cx="8229600" cy="5422392"/>
          </a:xfrm>
        </p:spPr>
        <p:txBody>
          <a:bodyPr>
            <a:noAutofit/>
          </a:bodyPr>
          <a:lstStyle/>
          <a:p>
            <a:r>
              <a:rPr lang="en-US" sz="1200" dirty="0"/>
              <a:t>Baron, Reuben M, and David A Kenny. 1986. “The Moderator-Mediator Variable Distinction in Social Psychological Research: Conceptual, Strategic, and Statistical Considerations.” </a:t>
            </a:r>
            <a:r>
              <a:rPr lang="en-US" sz="1200" i="1" dirty="0"/>
              <a:t>Journal of Personality and Social Psychology</a:t>
            </a:r>
            <a:r>
              <a:rPr lang="en-US" sz="1200" dirty="0"/>
              <a:t> 51 (6): 1173–82. </a:t>
            </a:r>
            <a:r>
              <a:rPr lang="en-US" sz="1200" i="1" dirty="0">
                <a:hlinkClick r:id="rId2"/>
              </a:rPr>
              <a:t>http://webcom.upmf-grenoble.fr/LIP/Perso/DMuller/GSERM/Articles/Journal of Personality and Social Psychology 1986 Baron.pdf</a:t>
            </a:r>
            <a:r>
              <a:rPr lang="en-US" sz="1200" dirty="0"/>
              <a:t>.</a:t>
            </a:r>
          </a:p>
          <a:p>
            <a:r>
              <a:rPr lang="en-US" sz="1200" dirty="0" err="1"/>
              <a:t>Bolstad</a:t>
            </a:r>
            <a:r>
              <a:rPr lang="en-US" sz="1200" dirty="0"/>
              <a:t>, B M, R A Irizarry, M </a:t>
            </a:r>
            <a:r>
              <a:rPr lang="en-US" sz="1200" dirty="0" err="1"/>
              <a:t>Astrand</a:t>
            </a:r>
            <a:r>
              <a:rPr lang="en-US" sz="1200" dirty="0"/>
              <a:t>, and T P Speed. 2003. “A comparison of normalization methods for high density oligonucleotide array data based on variance and bias.” </a:t>
            </a:r>
            <a:r>
              <a:rPr lang="en-US" sz="1200" i="1" dirty="0"/>
              <a:t>Bioinformatics</a:t>
            </a:r>
            <a:r>
              <a:rPr lang="en-US" sz="1200" dirty="0"/>
              <a:t> 19 (2): 185–93. </a:t>
            </a:r>
            <a:r>
              <a:rPr lang="en-US" sz="1200" i="1" dirty="0">
                <a:hlinkClick r:id="rId3"/>
              </a:rPr>
              <a:t>http://www.stat.berkeley.edu/bolstad/normalize/</a:t>
            </a:r>
            <a:r>
              <a:rPr lang="en-US" sz="1200" dirty="0"/>
              <a:t>.</a:t>
            </a:r>
          </a:p>
          <a:p>
            <a:r>
              <a:rPr lang="en-US" sz="1200" dirty="0"/>
              <a:t>Bullock, John G., Donald P. Green, and Shang E. Ha. 2010. “Yes, but what’s the mechanism? (don’t expect an easy answer).” </a:t>
            </a:r>
            <a:r>
              <a:rPr lang="en-US" sz="1200" i="1" dirty="0"/>
              <a:t>Journal of Personality and Social Psychology</a:t>
            </a:r>
            <a:r>
              <a:rPr lang="en-US" sz="1200" dirty="0"/>
              <a:t> 98 (4). American Psychological Association: 550–58. doi:</a:t>
            </a:r>
            <a:r>
              <a:rPr lang="en-US" sz="1200" i="1" dirty="0">
                <a:hlinkClick r:id="rId4"/>
              </a:rPr>
              <a:t>10.1037/a0018933</a:t>
            </a:r>
            <a:r>
              <a:rPr lang="en-US" sz="1200" dirty="0"/>
              <a:t>.</a:t>
            </a:r>
          </a:p>
          <a:p>
            <a:r>
              <a:rPr lang="en-US" sz="1200" dirty="0" err="1"/>
              <a:t>Goeman</a:t>
            </a:r>
            <a:r>
              <a:rPr lang="en-US" sz="1200" dirty="0"/>
              <a:t>, </a:t>
            </a:r>
            <a:r>
              <a:rPr lang="en-US" sz="1200" dirty="0" err="1"/>
              <a:t>Jelle</a:t>
            </a:r>
            <a:r>
              <a:rPr lang="en-US" sz="1200" dirty="0"/>
              <a:t> J, and Peter </a:t>
            </a:r>
            <a:r>
              <a:rPr lang="en-US" sz="1200" dirty="0" err="1"/>
              <a:t>Bühlmann</a:t>
            </a:r>
            <a:r>
              <a:rPr lang="en-US" sz="1200" dirty="0"/>
              <a:t>. 2007. “Analyzing gene expression data in terms of gene sets: methodological issues.” </a:t>
            </a:r>
            <a:r>
              <a:rPr lang="en-US" sz="1200" i="1" dirty="0"/>
              <a:t>Bioinformatics (Oxford, England)</a:t>
            </a:r>
            <a:r>
              <a:rPr lang="en-US" sz="1200" dirty="0"/>
              <a:t> 23 (8). Oxford University Press: 980–7. doi:</a:t>
            </a:r>
            <a:r>
              <a:rPr lang="en-US" sz="1200" i="1" dirty="0">
                <a:hlinkClick r:id="rId5"/>
              </a:rPr>
              <a:t>10.1093/bioinformatics/btm051</a:t>
            </a:r>
            <a:r>
              <a:rPr lang="en-US" sz="1200" dirty="0"/>
              <a:t>.</a:t>
            </a:r>
          </a:p>
          <a:p>
            <a:r>
              <a:rPr lang="en-US" sz="1200" dirty="0" err="1"/>
              <a:t>Goeman</a:t>
            </a:r>
            <a:r>
              <a:rPr lang="en-US" sz="1200" dirty="0"/>
              <a:t>, </a:t>
            </a:r>
            <a:r>
              <a:rPr lang="en-US" sz="1200" dirty="0" err="1"/>
              <a:t>Jelle</a:t>
            </a:r>
            <a:r>
              <a:rPr lang="en-US" sz="1200" dirty="0"/>
              <a:t> J., Sara A. van de Geer, and Hans C. van </a:t>
            </a:r>
            <a:r>
              <a:rPr lang="en-US" sz="1200" dirty="0" err="1"/>
              <a:t>Houwelingen</a:t>
            </a:r>
            <a:r>
              <a:rPr lang="en-US" sz="1200" dirty="0"/>
              <a:t>. 2006. “Testing against a high dimensional alternative.” </a:t>
            </a:r>
            <a:r>
              <a:rPr lang="en-US" sz="1200" i="1" dirty="0"/>
              <a:t>Journal of the Royal Statistical Society: Series B (Statistical Methodology)</a:t>
            </a:r>
            <a:r>
              <a:rPr lang="en-US" sz="1200" dirty="0"/>
              <a:t> 68 (3). Blackwell Publishing Ltd: 477–93. doi:</a:t>
            </a:r>
            <a:r>
              <a:rPr lang="en-US" sz="1200" i="1" dirty="0">
                <a:hlinkClick r:id="rId6"/>
              </a:rPr>
              <a:t>10.1111/j.1467-9868.2006.00551.x</a:t>
            </a:r>
            <a:r>
              <a:rPr lang="en-US" sz="1200" dirty="0"/>
              <a:t>.</a:t>
            </a:r>
          </a:p>
          <a:p>
            <a:r>
              <a:rPr lang="en-US" sz="1200" dirty="0"/>
              <a:t>Greenland, Sander, and James M Robins. 1986. “Identifiability, Exchangeability, and Epidemiological Confounding.” </a:t>
            </a:r>
            <a:r>
              <a:rPr lang="en-US" sz="1200" i="1" dirty="0"/>
              <a:t>International Journal of Epidemiology</a:t>
            </a:r>
            <a:r>
              <a:rPr lang="en-US" sz="1200" dirty="0"/>
              <a:t> 15 (3): 413–19. doi:</a:t>
            </a:r>
            <a:r>
              <a:rPr lang="en-US" sz="1200" i="1" dirty="0">
                <a:hlinkClick r:id="rId7"/>
              </a:rPr>
              <a:t>10.1093/ije/15.3.413</a:t>
            </a:r>
            <a:r>
              <a:rPr lang="en-US" sz="1200" dirty="0"/>
              <a:t>.</a:t>
            </a:r>
          </a:p>
          <a:p>
            <a:r>
              <a:rPr lang="en-US" sz="1200" dirty="0"/>
              <a:t>Imai, </a:t>
            </a:r>
            <a:r>
              <a:rPr lang="en-US" sz="1200" dirty="0" err="1"/>
              <a:t>Kosuke</a:t>
            </a:r>
            <a:r>
              <a:rPr lang="en-US" sz="1200" dirty="0"/>
              <a:t>, Luke </a:t>
            </a:r>
            <a:r>
              <a:rPr lang="en-US" sz="1200" dirty="0" err="1"/>
              <a:t>Keele</a:t>
            </a:r>
            <a:r>
              <a:rPr lang="en-US" sz="1200" dirty="0"/>
              <a:t>, and </a:t>
            </a:r>
            <a:r>
              <a:rPr lang="en-US" sz="1200" dirty="0" err="1"/>
              <a:t>Teppei</a:t>
            </a:r>
            <a:r>
              <a:rPr lang="en-US" sz="1200" dirty="0"/>
              <a:t> Yamamoto. 2010. “Identification, Inference and Sensitivity Analysis for Causal Mediation Effects.” </a:t>
            </a:r>
            <a:r>
              <a:rPr lang="en-US" sz="1200" i="1" dirty="0"/>
              <a:t>Statistical Science</a:t>
            </a:r>
            <a:r>
              <a:rPr lang="en-US" sz="1200" dirty="0"/>
              <a:t> 25 (1): 51–71. doi:</a:t>
            </a:r>
            <a:r>
              <a:rPr lang="en-US" sz="1200" i="1" dirty="0">
                <a:hlinkClick r:id="rId8"/>
              </a:rPr>
              <a:t>10.1214/10-STS321</a:t>
            </a:r>
            <a:r>
              <a:rPr lang="en-US" sz="1200" dirty="0"/>
              <a:t>.</a:t>
            </a:r>
          </a:p>
          <a:p>
            <a:r>
              <a:rPr lang="en-US" sz="1200" dirty="0"/>
              <a:t>Irizarry, Rafael A, Benjamin M </a:t>
            </a:r>
            <a:r>
              <a:rPr lang="en-US" sz="1200" dirty="0" err="1"/>
              <a:t>Bolstad</a:t>
            </a:r>
            <a:r>
              <a:rPr lang="en-US" sz="1200" dirty="0"/>
              <a:t>, Francois Collin, Leslie M Cope, Bridget Hobbs, and Terence P Speed. 2003. “Summaries of Affymetrix </a:t>
            </a:r>
            <a:r>
              <a:rPr lang="en-US" sz="1200" dirty="0" err="1"/>
              <a:t>GeneChip</a:t>
            </a:r>
            <a:r>
              <a:rPr lang="en-US" sz="1200" dirty="0"/>
              <a:t> probe level data.” </a:t>
            </a:r>
            <a:r>
              <a:rPr lang="en-US" sz="1200" i="1" dirty="0"/>
              <a:t>Nucleic Acids Research</a:t>
            </a:r>
            <a:r>
              <a:rPr lang="en-US" sz="1200" dirty="0"/>
              <a:t> 31 (4). Oxford University Press: e15. </a:t>
            </a:r>
            <a:r>
              <a:rPr lang="en-US" sz="1200" i="1" dirty="0">
                <a:hlinkClick r:id="rId9"/>
              </a:rPr>
              <a:t>http://www.ncbi.nlm.nih.gov/pubmed/12582260</a:t>
            </a:r>
            <a:r>
              <a:rPr lang="en-US" sz="1200" dirty="0"/>
              <a:t>.</a:t>
            </a:r>
          </a:p>
          <a:p>
            <a:r>
              <a:rPr lang="en-US" sz="1200" dirty="0"/>
              <a:t>Kaufman, Jay S, Richard F </a:t>
            </a:r>
            <a:r>
              <a:rPr lang="en-US" sz="1200" dirty="0" err="1"/>
              <a:t>Maclehose</a:t>
            </a:r>
            <a:r>
              <a:rPr lang="en-US" sz="1200" dirty="0"/>
              <a:t>, and Sol Kaufman. 2004. “A further critique of the analytic strategy of adjusting for covariates to identify biologic mediation.” </a:t>
            </a:r>
            <a:r>
              <a:rPr lang="en-US" sz="1200" i="1" dirty="0"/>
              <a:t>Epidemiologic Perspectives &amp; Innovations</a:t>
            </a:r>
            <a:r>
              <a:rPr lang="en-US" sz="1200" dirty="0"/>
              <a:t> 1 (4). doi:</a:t>
            </a:r>
            <a:r>
              <a:rPr lang="en-US" sz="1200" i="1" dirty="0">
                <a:hlinkClick r:id="rId10"/>
              </a:rPr>
              <a:t>10.1186/1742-5573-1-4</a:t>
            </a:r>
            <a:r>
              <a:rPr lang="en-US" sz="1200" dirty="0"/>
              <a:t>.</a:t>
            </a:r>
          </a:p>
          <a:p>
            <a:r>
              <a:rPr lang="en-US" sz="1200" dirty="0" err="1"/>
              <a:t>Keele</a:t>
            </a:r>
            <a:r>
              <a:rPr lang="en-US" sz="1200" dirty="0"/>
              <a:t>, Luke. 2015. “Causal Mediation Analysis.” </a:t>
            </a:r>
            <a:r>
              <a:rPr lang="en-US" sz="1200" i="1" dirty="0"/>
              <a:t>American Journal of Evaluation</a:t>
            </a:r>
            <a:r>
              <a:rPr lang="en-US" sz="1200" dirty="0"/>
              <a:t> 36 (4). SAGE </a:t>
            </a:r>
            <a:r>
              <a:rPr lang="en-US" sz="1200" dirty="0" err="1"/>
              <a:t>PublicationsSage</a:t>
            </a:r>
            <a:r>
              <a:rPr lang="en-US" sz="1200" dirty="0"/>
              <a:t> CA: Los Angeles, CA: 500–513. doi:</a:t>
            </a:r>
            <a:r>
              <a:rPr lang="en-US" sz="1200" i="1" dirty="0">
                <a:hlinkClick r:id="rId11"/>
              </a:rPr>
              <a:t>10.1177/1098214015594689</a:t>
            </a:r>
            <a:r>
              <a:rPr lang="en-US" sz="1200" dirty="0"/>
              <a:t>.</a:t>
            </a:r>
          </a:p>
        </p:txBody>
      </p:sp>
    </p:spTree>
    <p:extLst>
      <p:ext uri="{BB962C8B-B14F-4D97-AF65-F5344CB8AC3E}">
        <p14:creationId xmlns:p14="http://schemas.microsoft.com/office/powerpoint/2010/main" val="2741781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5D7A-E298-5F48-887F-F8973782C9D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39494A-810D-4D44-A9D5-29989E89C955}"/>
              </a:ext>
            </a:extLst>
          </p:cNvPr>
          <p:cNvSpPr>
            <a:spLocks noGrp="1"/>
          </p:cNvSpPr>
          <p:nvPr>
            <p:ph idx="1"/>
          </p:nvPr>
        </p:nvSpPr>
        <p:spPr/>
        <p:txBody>
          <a:bodyPr>
            <a:normAutofit/>
          </a:bodyPr>
          <a:lstStyle/>
          <a:p>
            <a:endParaRPr lang="en-US" sz="1000" dirty="0"/>
          </a:p>
          <a:p>
            <a:r>
              <a:rPr lang="en-US" sz="1000" dirty="0"/>
              <a:t>Kraemer, Helena, Eric </a:t>
            </a:r>
            <a:r>
              <a:rPr lang="en-US" sz="1000" dirty="0" err="1"/>
              <a:t>Stice</a:t>
            </a:r>
            <a:r>
              <a:rPr lang="en-US" sz="1000" dirty="0"/>
              <a:t>, Alan </a:t>
            </a:r>
            <a:r>
              <a:rPr lang="en-US" sz="1000" dirty="0" err="1"/>
              <a:t>Kazdin</a:t>
            </a:r>
            <a:r>
              <a:rPr lang="en-US" sz="1000" dirty="0"/>
              <a:t>, David Offord, and David </a:t>
            </a:r>
            <a:r>
              <a:rPr lang="en-US" sz="1000" dirty="0" err="1"/>
              <a:t>Kupfer</a:t>
            </a:r>
            <a:r>
              <a:rPr lang="en-US" sz="1000" dirty="0"/>
              <a:t>. 2001. “How Do Risk Factors Work Together? Mediators, Moderators, and Independent, Overlapping, and Proxy Risk Factors.” </a:t>
            </a:r>
            <a:r>
              <a:rPr lang="en-US" sz="1000" i="1" dirty="0"/>
              <a:t>Am J Psychiatry</a:t>
            </a:r>
            <a:r>
              <a:rPr lang="en-US" sz="1000" dirty="0"/>
              <a:t> 1586 (158): 848–56. </a:t>
            </a:r>
            <a:r>
              <a:rPr lang="en-US" sz="1000" i="1" dirty="0">
                <a:hlinkClick r:id="rId2"/>
              </a:rPr>
              <a:t>http://ajp.psychiatryonline.org/doi/pdf/10.1176/appi.ajp.158.6.848</a:t>
            </a:r>
            <a:r>
              <a:rPr lang="en-US" sz="1000" dirty="0"/>
              <a:t>.</a:t>
            </a:r>
          </a:p>
          <a:p>
            <a:r>
              <a:rPr lang="en-US" sz="1000" dirty="0"/>
              <a:t>MacKinnon, David P., </a:t>
            </a:r>
            <a:r>
              <a:rPr lang="en-US" sz="1000" dirty="0" err="1"/>
              <a:t>Chondra</a:t>
            </a:r>
            <a:r>
              <a:rPr lang="en-US" sz="1000" dirty="0"/>
              <a:t> M. Lockwood, Jeanne M. Hoffman, Stephen G. West, and Virgil Sheets. 2002. “A comparison of methods to test mediation and other intervening variable effects.” </a:t>
            </a:r>
            <a:r>
              <a:rPr lang="en-US" sz="1000" i="1" dirty="0"/>
              <a:t>Psychological Methods</a:t>
            </a:r>
            <a:r>
              <a:rPr lang="en-US" sz="1000" dirty="0"/>
              <a:t> 7 (1). American Psychological Association: 83–104. doi:</a:t>
            </a:r>
            <a:r>
              <a:rPr lang="en-US" sz="1000" i="1" dirty="0">
                <a:hlinkClick r:id="rId3"/>
              </a:rPr>
              <a:t>10.1037/1082-989X.7.1.83</a:t>
            </a:r>
            <a:r>
              <a:rPr lang="en-US" sz="1000" dirty="0"/>
              <a:t>.</a:t>
            </a:r>
          </a:p>
          <a:p>
            <a:r>
              <a:rPr lang="en-US" sz="1000" dirty="0"/>
              <a:t>Pearl, Judea. 2009. “Causal inference in statistics: An overview.” </a:t>
            </a:r>
            <a:r>
              <a:rPr lang="en-US" sz="1000" i="1" dirty="0"/>
              <a:t>Statistics Surveys</a:t>
            </a:r>
            <a:r>
              <a:rPr lang="en-US" sz="1000" dirty="0"/>
              <a:t> 3: 96–146. doi:</a:t>
            </a:r>
            <a:r>
              <a:rPr lang="en-US" sz="1000" i="1" dirty="0">
                <a:hlinkClick r:id="rId4"/>
              </a:rPr>
              <a:t>10.1214/09-SS057</a:t>
            </a:r>
            <a:r>
              <a:rPr lang="en-US" sz="1000" dirty="0"/>
              <a:t>.</a:t>
            </a:r>
          </a:p>
          <a:p>
            <a:r>
              <a:rPr lang="en-US" sz="1000" dirty="0"/>
              <a:t>———. 2014. “Interpretation and identification of causal mediation.” </a:t>
            </a:r>
            <a:r>
              <a:rPr lang="en-US" sz="1000" i="1" dirty="0"/>
              <a:t>Psychological Methods</a:t>
            </a:r>
            <a:r>
              <a:rPr lang="en-US" sz="1000" dirty="0"/>
              <a:t> 19 (4): 459–81. doi:</a:t>
            </a:r>
            <a:r>
              <a:rPr lang="en-US" sz="1000" i="1" dirty="0">
                <a:hlinkClick r:id="rId5"/>
              </a:rPr>
              <a:t>10.1037/a0036434</a:t>
            </a:r>
            <a:r>
              <a:rPr lang="en-US" sz="1000" dirty="0"/>
              <a:t>.</a:t>
            </a:r>
          </a:p>
          <a:p>
            <a:r>
              <a:rPr lang="en-US" sz="1000" dirty="0"/>
              <a:t>Preacher, Kristopher J., and Andrew F. Hayes. 2004. “SPSS and SAS procedures for estimating indirect effects in simple mediation models.” </a:t>
            </a:r>
            <a:r>
              <a:rPr lang="en-US" sz="1000" i="1" dirty="0"/>
              <a:t>Behavior Research Methods, Instruments, &amp; Computers</a:t>
            </a:r>
            <a:r>
              <a:rPr lang="en-US" sz="1000" dirty="0"/>
              <a:t> 36 (4). Springer-Verlag: 717–31. doi:</a:t>
            </a:r>
            <a:r>
              <a:rPr lang="en-US" sz="1000" i="1" dirty="0">
                <a:hlinkClick r:id="rId6"/>
              </a:rPr>
              <a:t>10.3758/BF03206553</a:t>
            </a:r>
            <a:r>
              <a:rPr lang="en-US" sz="1000" dirty="0"/>
              <a:t>.</a:t>
            </a:r>
          </a:p>
          <a:p>
            <a:r>
              <a:rPr lang="en-US" sz="1000" dirty="0"/>
              <a:t>Rubin, Donald B. 1974. “Estimating causal effects of treatments in randomized and nonrandomized studies.” </a:t>
            </a:r>
            <a:r>
              <a:rPr lang="en-US" sz="1000" i="1" dirty="0"/>
              <a:t>Journal of Educational Psychology</a:t>
            </a:r>
            <a:r>
              <a:rPr lang="en-US" sz="1000" dirty="0"/>
              <a:t> 66 (5): 688–701. doi:</a:t>
            </a:r>
            <a:r>
              <a:rPr lang="en-US" sz="1000" i="1" dirty="0">
                <a:hlinkClick r:id="rId7"/>
              </a:rPr>
              <a:t>10.1037/h0037350</a:t>
            </a:r>
            <a:r>
              <a:rPr lang="en-US" sz="1000" dirty="0"/>
              <a:t>.</a:t>
            </a:r>
          </a:p>
          <a:p>
            <a:r>
              <a:rPr lang="en-US" sz="1000" dirty="0"/>
              <a:t>Smyth, Gordon, Natalie Thorne, and James </a:t>
            </a:r>
            <a:r>
              <a:rPr lang="en-US" sz="1000" dirty="0" err="1"/>
              <a:t>Wettenhall</a:t>
            </a:r>
            <a:r>
              <a:rPr lang="en-US" sz="1000" dirty="0"/>
              <a:t>. 2005. “</a:t>
            </a:r>
            <a:r>
              <a:rPr lang="en-US" sz="1000" dirty="0" err="1"/>
              <a:t>Limma</a:t>
            </a:r>
            <a:r>
              <a:rPr lang="en-US" sz="1000" dirty="0"/>
              <a:t>: linear models for microarray data.” In </a:t>
            </a:r>
            <a:r>
              <a:rPr lang="en-US" sz="1000" i="1" dirty="0"/>
              <a:t>Bioinformatics and Computational Biology Solutions Using R and Bioconductor.</a:t>
            </a:r>
            <a:r>
              <a:rPr lang="en-US" sz="1000" dirty="0"/>
              <a:t>, 397–420. Springer New York.</a:t>
            </a:r>
          </a:p>
          <a:p>
            <a:r>
              <a:rPr lang="en-US" sz="1000" dirty="0"/>
              <a:t>Sobel, Michael E. 1982. “Asymptotic Confidence Intervals for Indirect Effects in Structural Equation Models.” </a:t>
            </a:r>
            <a:r>
              <a:rPr lang="en-US" sz="1000" i="1" dirty="0"/>
              <a:t>Sociological Methodology</a:t>
            </a:r>
            <a:r>
              <a:rPr lang="en-US" sz="1000" dirty="0"/>
              <a:t> 13: 290. doi:</a:t>
            </a:r>
            <a:r>
              <a:rPr lang="en-US" sz="1000" i="1" dirty="0">
                <a:hlinkClick r:id="rId8"/>
              </a:rPr>
              <a:t>10.2307/270723</a:t>
            </a:r>
            <a:r>
              <a:rPr lang="en-US" sz="1000" dirty="0"/>
              <a:t>.</a:t>
            </a:r>
          </a:p>
          <a:p>
            <a:r>
              <a:rPr lang="en-US" sz="1000" dirty="0"/>
              <a:t>Subramanian, Aravind, Pablo Tamayo, Vamsi K </a:t>
            </a:r>
            <a:r>
              <a:rPr lang="en-US" sz="1000" dirty="0" err="1"/>
              <a:t>Mootha</a:t>
            </a:r>
            <a:r>
              <a:rPr lang="en-US" sz="1000" dirty="0"/>
              <a:t>, </a:t>
            </a:r>
            <a:r>
              <a:rPr lang="en-US" sz="1000" dirty="0" err="1"/>
              <a:t>Sayan</a:t>
            </a:r>
            <a:r>
              <a:rPr lang="en-US" sz="1000" dirty="0"/>
              <a:t> Mukherjee, Benjamin L Ebert, Michael A Gillette, Amanda </a:t>
            </a:r>
            <a:r>
              <a:rPr lang="en-US" sz="1000" dirty="0" err="1"/>
              <a:t>Paulovich</a:t>
            </a:r>
            <a:r>
              <a:rPr lang="en-US" sz="1000" dirty="0"/>
              <a:t>, et al. 2005. “Gene set enrichment analysis: a knowledge-based approach for interpreting genome-wide expression profiles.” </a:t>
            </a:r>
            <a:r>
              <a:rPr lang="en-US" sz="1000" i="1" dirty="0"/>
              <a:t>Proceedings of the National Academy of Sciences of the United States of America</a:t>
            </a:r>
            <a:r>
              <a:rPr lang="en-US" sz="1000" dirty="0"/>
              <a:t> 102 (43). National Academy of Sciences: 15545–50. doi:</a:t>
            </a:r>
            <a:r>
              <a:rPr lang="en-US" sz="1000" i="1" dirty="0">
                <a:hlinkClick r:id="rId9"/>
              </a:rPr>
              <a:t>10.1073/pnas.0506580102</a:t>
            </a:r>
            <a:r>
              <a:rPr lang="en-US" sz="1000" dirty="0"/>
              <a:t>.</a:t>
            </a:r>
          </a:p>
          <a:p>
            <a:endParaRPr lang="en-US" sz="1000" dirty="0"/>
          </a:p>
        </p:txBody>
      </p:sp>
    </p:spTree>
    <p:extLst>
      <p:ext uri="{BB962C8B-B14F-4D97-AF65-F5344CB8AC3E}">
        <p14:creationId xmlns:p14="http://schemas.microsoft.com/office/powerpoint/2010/main" val="1344377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8"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4" name="Rectangle 3"/>
          <p:cNvSpPr/>
          <p:nvPr/>
        </p:nvSpPr>
        <p:spPr>
          <a:xfrm>
            <a:off x="13374" y="-48528"/>
            <a:ext cx="4572000" cy="646331"/>
          </a:xfrm>
          <a:prstGeom prst="rect">
            <a:avLst/>
          </a:prstGeom>
        </p:spPr>
        <p:txBody>
          <a:bodyPr>
            <a:spAutoFit/>
          </a:bodyPr>
          <a:lstStyle/>
          <a:p>
            <a:r>
              <a:rPr lang="en-US" dirty="0"/>
              <a:t>Dogma of statistical inference: y ~ P</a:t>
            </a:r>
          </a:p>
          <a:p>
            <a:endParaRPr lang="en-US" dirty="0"/>
          </a:p>
        </p:txBody>
      </p:sp>
    </p:spTree>
    <p:extLst>
      <p:ext uri="{BB962C8B-B14F-4D97-AF65-F5344CB8AC3E}">
        <p14:creationId xmlns:p14="http://schemas.microsoft.com/office/powerpoint/2010/main" val="1565923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defTabSz="457200" rtl="0">
              <a:spcBef>
                <a:spcPct val="0"/>
              </a:spcBef>
            </a:pPr>
            <a:r>
              <a:rPr lang="en-US" dirty="0"/>
              <a:t>Counterfactual gene expression.</a:t>
            </a:r>
          </a:p>
        </p:txBody>
      </p:sp>
      <p:pic>
        <p:nvPicPr>
          <p:cNvPr id="6" name="Picture 5"/>
          <p:cNvPicPr>
            <a:picLocks noChangeAspect="1"/>
          </p:cNvPicPr>
          <p:nvPr/>
        </p:nvPicPr>
        <p:blipFill rotWithShape="1">
          <a:blip r:embed="rId3"/>
          <a:srcRect l="26302" r="-3590" b="70955"/>
          <a:stretch/>
        </p:blipFill>
        <p:spPr>
          <a:xfrm>
            <a:off x="2446421" y="-962496"/>
            <a:ext cx="6927516" cy="1991895"/>
          </a:xfrm>
          <a:prstGeom prst="rect">
            <a:avLst/>
          </a:prstGeom>
        </p:spPr>
      </p:pic>
      <p:pic>
        <p:nvPicPr>
          <p:cNvPr id="5" name="Picture 4"/>
          <p:cNvPicPr>
            <a:picLocks noChangeAspect="1"/>
          </p:cNvPicPr>
          <p:nvPr/>
        </p:nvPicPr>
        <p:blipFill rotWithShape="1">
          <a:blip r:embed="rId3"/>
          <a:srcRect l="26302" t="29434" r="-1024"/>
          <a:stretch/>
        </p:blipFill>
        <p:spPr>
          <a:xfrm>
            <a:off x="2446420" y="2018632"/>
            <a:ext cx="6697579" cy="4839368"/>
          </a:xfrm>
          <a:prstGeom prst="rect">
            <a:avLst/>
          </a:prstGeom>
        </p:spPr>
      </p:pic>
      <p:sp>
        <p:nvSpPr>
          <p:cNvPr id="10" name="Title 1"/>
          <p:cNvSpPr txBox="1">
            <a:spLocks/>
          </p:cNvSpPr>
          <p:nvPr/>
        </p:nvSpPr>
        <p:spPr>
          <a:xfrm>
            <a:off x="-2694657" y="162701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1" algn="ctr" defTabSz="457200" rtl="0">
              <a:spcBef>
                <a:spcPct val="0"/>
              </a:spcBef>
            </a:pPr>
            <a:r>
              <a:rPr lang="en-US" dirty="0"/>
              <a:t>Gene expression</a:t>
            </a:r>
          </a:p>
          <a:p>
            <a:pPr lvl="1" algn="ctr" defTabSz="457200" rtl="0">
              <a:spcBef>
                <a:spcPct val="0"/>
              </a:spcBef>
            </a:pPr>
            <a:endParaRPr lang="en-US" dirty="0"/>
          </a:p>
        </p:txBody>
      </p:sp>
      <p:sp>
        <p:nvSpPr>
          <p:cNvPr id="11" name="Rectangle 10"/>
          <p:cNvSpPr/>
          <p:nvPr/>
        </p:nvSpPr>
        <p:spPr>
          <a:xfrm>
            <a:off x="1252130" y="714506"/>
            <a:ext cx="1047244" cy="369332"/>
          </a:xfrm>
          <a:prstGeom prst="rect">
            <a:avLst/>
          </a:prstGeom>
        </p:spPr>
        <p:txBody>
          <a:bodyPr wrap="none">
            <a:spAutoFit/>
          </a:bodyPr>
          <a:lstStyle/>
          <a:p>
            <a:pPr lvl="1" algn="ctr">
              <a:spcBef>
                <a:spcPct val="0"/>
              </a:spcBef>
            </a:pPr>
            <a:r>
              <a:rPr lang="en-US" dirty="0"/>
              <a:t>Exposure </a:t>
            </a:r>
          </a:p>
        </p:txBody>
      </p:sp>
      <p:sp>
        <p:nvSpPr>
          <p:cNvPr id="7" name="Rectangle 6"/>
          <p:cNvSpPr/>
          <p:nvPr/>
        </p:nvSpPr>
        <p:spPr>
          <a:xfrm>
            <a:off x="13374" y="-48528"/>
            <a:ext cx="4572000" cy="646331"/>
          </a:xfrm>
          <a:prstGeom prst="rect">
            <a:avLst/>
          </a:prstGeom>
        </p:spPr>
        <p:txBody>
          <a:bodyPr>
            <a:spAutoFit/>
          </a:bodyPr>
          <a:lstStyle/>
          <a:p>
            <a:r>
              <a:rPr lang="en-US" dirty="0"/>
              <a:t>Dogma of statistical inference: (</a:t>
            </a:r>
            <a:r>
              <a:rPr lang="en-US" dirty="0" err="1"/>
              <a:t>y,t</a:t>
            </a:r>
            <a:r>
              <a:rPr lang="en-US" dirty="0"/>
              <a:t>) ~ P</a:t>
            </a:r>
          </a:p>
          <a:p>
            <a:endParaRPr lang="en-US" dirty="0"/>
          </a:p>
        </p:txBody>
      </p:sp>
    </p:spTree>
    <p:extLst>
      <p:ext uri="{BB962C8B-B14F-4D97-AF65-F5344CB8AC3E}">
        <p14:creationId xmlns:p14="http://schemas.microsoft.com/office/powerpoint/2010/main" val="2315294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20740</TotalTime>
  <Words>8485</Words>
  <Application>Microsoft Macintosh PowerPoint</Application>
  <PresentationFormat>On-screen Show (4:3)</PresentationFormat>
  <Paragraphs>801</Paragraphs>
  <Slides>74</Slides>
  <Notes>40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0" baseType="lpstr">
      <vt:lpstr>Arial</vt:lpstr>
      <vt:lpstr>Calibri</vt:lpstr>
      <vt:lpstr>Cambria Math</vt:lpstr>
      <vt:lpstr>Wingdings</vt:lpstr>
      <vt:lpstr>Office Theme</vt:lpstr>
      <vt:lpstr>Document</vt:lpstr>
      <vt:lpstr>Causal and statistical inference</vt:lpstr>
      <vt:lpstr>PowerPoint Presentation</vt:lpstr>
      <vt:lpstr>PowerPoint Presentation</vt:lpstr>
      <vt:lpstr>PowerPoint Presentation</vt:lpstr>
      <vt:lpstr>Bias (sampling &amp; assignment)</vt:lpstr>
      <vt:lpstr>Correlation and causation in social genomics</vt:lpstr>
      <vt:lpstr>PowerPoint Presentation</vt:lpstr>
      <vt:lpstr>PowerPoint Presentation</vt:lpstr>
      <vt:lpstr>Counterfactual gene expression.</vt:lpstr>
      <vt:lpstr>Counterfactual gene expression.</vt:lpstr>
      <vt:lpstr>Counterfactual gene expression.</vt:lpstr>
      <vt:lpstr>Counterfactual gene expression.</vt:lpstr>
      <vt:lpstr>Counterfactual gene expression.</vt:lpstr>
      <vt:lpstr>Counterfactual gene expression.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Identification</vt:lpstr>
      <vt:lpstr>PowerPoint Presentation</vt:lpstr>
      <vt:lpstr>PowerPoint Presentation</vt:lpstr>
      <vt:lpstr>Counterfactual gene expression.</vt:lpstr>
      <vt:lpstr>PowerPoint Presentation</vt:lpstr>
      <vt:lpstr>PowerPoint Presentation</vt:lpstr>
      <vt:lpstr>PowerPoint Presentation</vt:lpstr>
      <vt:lpstr>PowerPoint Presentation</vt:lpstr>
      <vt:lpstr>PowerPoint Presentation</vt:lpstr>
      <vt:lpstr>Variants</vt:lpstr>
      <vt:lpstr>Identification</vt:lpstr>
      <vt:lpstr>PowerPoint Presentation</vt:lpstr>
      <vt:lpstr>PowerPoint Presentation</vt:lpstr>
      <vt:lpstr>Reality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Reality check</vt:lpstr>
      <vt:lpstr>Thank you</vt:lpstr>
      <vt:lpstr>Information box:  Defining and representing causation </vt:lpstr>
      <vt:lpstr>Information box: what is identification? </vt:lpstr>
      <vt:lpstr>Information box: Alternatives to sequential ignorability conditions for identification</vt:lpstr>
      <vt:lpstr>Information Box: Modern mediation</vt:lpstr>
      <vt:lpstr>Some references</vt:lpstr>
      <vt:lpstr>PowerPoint Presentation</vt:lpstr>
    </vt:vector>
  </TitlesOfParts>
  <Company>JCPYD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JCPYD JCPYD</dc:creator>
  <cp:lastModifiedBy>Microsoft Office User</cp:lastModifiedBy>
  <cp:revision>3179</cp:revision>
  <cp:lastPrinted>2017-05-14T14:00:17Z</cp:lastPrinted>
  <dcterms:created xsi:type="dcterms:W3CDTF">2017-04-26T14:14:47Z</dcterms:created>
  <dcterms:modified xsi:type="dcterms:W3CDTF">2019-11-15T14:50:38Z</dcterms:modified>
</cp:coreProperties>
</file>